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 id="2147483708" r:id="rId2"/>
    <p:sldMasterId id="214748382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8288000" cy="10287000"/>
  <p:notesSz cx="6858000" cy="9144000"/>
  <p:embeddedFontLst>
    <p:embeddedFont>
      <p:font typeface="ACADEMY ENGRAVED LET PLAIN:1.0" panose="02000000000000000000" pitchFamily="2" charset="0"/>
      <p:regular r:id="rId32"/>
    </p:embeddedFont>
    <p:embeddedFont>
      <p:font typeface="Avenir Next LT Pro" panose="020B0504020202020204" pitchFamily="34" charset="77"/>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DM Sans Bold" pitchFamily="2" charset="77"/>
      <p:regular r:id="rId43"/>
      <p:bold r:id="rId44"/>
    </p:embeddedFont>
    <p:embeddedFont>
      <p:font typeface="Gill Sans MT" panose="020B0502020104020203" pitchFamily="34" charset="77"/>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Bold" panose="020B0806030504020204" pitchFamily="34" charset="0"/>
      <p:regular r:id="rId53"/>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26" autoAdjust="0"/>
  </p:normalViewPr>
  <p:slideViewPr>
    <p:cSldViewPr>
      <p:cViewPr varScale="1">
        <p:scale>
          <a:sx n="69" d="100"/>
          <a:sy n="69" d="100"/>
        </p:scale>
        <p:origin x="256" y="5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8.fntdata"/><Relationship Id="rId21" Type="http://schemas.openxmlformats.org/officeDocument/2006/relationships/slide" Target="slides/slide18.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3.fntdata"/><Relationship Id="rId52" Type="http://schemas.openxmlformats.org/officeDocument/2006/relationships/font" Target="fonts/font2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GB"/>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pPr/>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85106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2767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29943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26669" y="1203448"/>
            <a:ext cx="12955610" cy="3812147"/>
          </a:xfrm>
        </p:spPr>
        <p:txBody>
          <a:bodyPr bIns="0" anchor="b">
            <a:normAutofit/>
          </a:bodyPr>
          <a:lstStyle>
            <a:lvl1pPr algn="l">
              <a:defRPr sz="9900"/>
            </a:lvl1pPr>
          </a:lstStyle>
          <a:p>
            <a:r>
              <a:rPr lang="en-GB"/>
              <a:t>Click to edit Master title style</a:t>
            </a:r>
            <a:endParaRPr lang="en-US" dirty="0"/>
          </a:p>
        </p:txBody>
      </p:sp>
      <p:sp>
        <p:nvSpPr>
          <p:cNvPr id="3" name="Subtitle 2"/>
          <p:cNvSpPr>
            <a:spLocks noGrp="1"/>
          </p:cNvSpPr>
          <p:nvPr>
            <p:ph type="subTitle" idx="1"/>
          </p:nvPr>
        </p:nvSpPr>
        <p:spPr>
          <a:xfrm>
            <a:off x="3626670" y="5296807"/>
            <a:ext cx="12955608" cy="1466432"/>
          </a:xfrm>
        </p:spPr>
        <p:txBody>
          <a:bodyPr tIns="91440" bIns="91440">
            <a:normAutofit/>
          </a:bodyPr>
          <a:lstStyle>
            <a:lvl1pPr marL="0" indent="0" algn="l">
              <a:buNone/>
              <a:defRPr sz="2700" b="0" cap="all" baseline="0">
                <a:solidFill>
                  <a:schemeClr val="tx1"/>
                </a:solidFill>
              </a:defRPr>
            </a:lvl1pPr>
            <a:lvl2pPr marL="685800" indent="0" algn="ctr">
              <a:buNone/>
              <a:defRPr sz="27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p:cNvSpPr>
            <a:spLocks noGrp="1"/>
          </p:cNvSpPr>
          <p:nvPr>
            <p:ph type="ftr" sz="quarter" idx="11"/>
          </p:nvPr>
        </p:nvSpPr>
        <p:spPr>
          <a:xfrm>
            <a:off x="3624751" y="493961"/>
            <a:ext cx="7460873" cy="463802"/>
          </a:xfrm>
        </p:spPr>
        <p:txBody>
          <a:bodyPr/>
          <a:lstStyle/>
          <a:p>
            <a:endParaRPr lang="en-US"/>
          </a:p>
        </p:txBody>
      </p:sp>
      <p:sp>
        <p:nvSpPr>
          <p:cNvPr id="6" name="Slide Number Placeholder 5"/>
          <p:cNvSpPr>
            <a:spLocks noGrp="1"/>
          </p:cNvSpPr>
          <p:nvPr>
            <p:ph type="sldNum" sz="quarter" idx="12"/>
          </p:nvPr>
        </p:nvSpPr>
        <p:spPr>
          <a:xfrm>
            <a:off x="2156497" y="1198460"/>
            <a:ext cx="1216529" cy="755367"/>
          </a:xfrm>
        </p:spPr>
        <p:txBody>
          <a:bodyPr/>
          <a:lstStyle/>
          <a:p>
            <a:fld id="{B6F15528-21DE-4FAA-801E-634DDDAF4B2B}" type="slidenum">
              <a:rPr lang="en-US" smtClean="0"/>
              <a:pPr/>
              <a:t>‹#›</a:t>
            </a:fld>
            <a:endParaRPr lang="en-US"/>
          </a:p>
        </p:txBody>
      </p:sp>
      <p:cxnSp>
        <p:nvCxnSpPr>
          <p:cNvPr id="15" name="Straight Connector 14"/>
          <p:cNvCxnSpPr/>
          <p:nvPr/>
        </p:nvCxnSpPr>
        <p:spPr>
          <a:xfrm>
            <a:off x="3626670" y="5292813"/>
            <a:ext cx="1295560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2685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6329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4622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9816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GB"/>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1211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8505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517851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GB"/>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2800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33" name="Straight Connector 32"/>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02063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pPr/>
              <a:t>4/1/22</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20615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26" name="Straight Connector 25"/>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23897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158667" y="1198460"/>
            <a:ext cx="2423613" cy="6989834"/>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2167008" y="1198460"/>
            <a:ext cx="11743245" cy="69898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14158667" y="1198460"/>
            <a:ext cx="0" cy="6989834"/>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8408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B0C7-4EC0-084C-8116-26C1E150DCBB}"/>
              </a:ext>
            </a:extLst>
          </p:cNvPr>
          <p:cNvSpPr>
            <a:spLocks noGrp="1"/>
          </p:cNvSpPr>
          <p:nvPr>
            <p:ph type="ctrTitle"/>
          </p:nvPr>
        </p:nvSpPr>
        <p:spPr>
          <a:xfrm>
            <a:off x="2286000" y="1683545"/>
            <a:ext cx="13716000" cy="3581400"/>
          </a:xfrm>
        </p:spPr>
        <p:txBody>
          <a:bodyPr anchor="b"/>
          <a:lstStyle>
            <a:lvl1pPr algn="ctr">
              <a:defRPr sz="9000"/>
            </a:lvl1pPr>
          </a:lstStyle>
          <a:p>
            <a:r>
              <a:rPr lang="en-GB"/>
              <a:t>Click to edit Master title style</a:t>
            </a:r>
            <a:endParaRPr lang="en-US"/>
          </a:p>
        </p:txBody>
      </p:sp>
      <p:sp>
        <p:nvSpPr>
          <p:cNvPr id="3" name="Subtitle 2">
            <a:extLst>
              <a:ext uri="{FF2B5EF4-FFF2-40B4-BE49-F238E27FC236}">
                <a16:creationId xmlns:a16="http://schemas.microsoft.com/office/drawing/2014/main" id="{B199D9B3-1DAF-0642-9DBB-17A85AC4948E}"/>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14CC394-E6E2-454B-991C-DEA84BD5583E}"/>
              </a:ext>
            </a:extLst>
          </p:cNvPr>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a:extLst>
              <a:ext uri="{FF2B5EF4-FFF2-40B4-BE49-F238E27FC236}">
                <a16:creationId xmlns:a16="http://schemas.microsoft.com/office/drawing/2014/main" id="{F2528099-F0B2-4B44-9B33-46D83D44D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37DF3-0067-1444-84FF-BC09409B324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82617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10D45-489F-DC4E-8016-2A5D7DF5A1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3C4C26-D0CD-CD4A-B6E8-AFF592BDE73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BC781B-FB86-B14F-A2A4-B191A7940EAF}"/>
              </a:ext>
            </a:extLst>
          </p:cNvPr>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a:extLst>
              <a:ext uri="{FF2B5EF4-FFF2-40B4-BE49-F238E27FC236}">
                <a16:creationId xmlns:a16="http://schemas.microsoft.com/office/drawing/2014/main" id="{3F6186B9-9883-4245-A8FE-13CA1CC9FB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4CA95-0443-964C-A0F4-B3601C12263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58300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7FBE4-99AC-E94F-B7EF-7DAC1557470A}"/>
              </a:ext>
            </a:extLst>
          </p:cNvPr>
          <p:cNvSpPr>
            <a:spLocks noGrp="1"/>
          </p:cNvSpPr>
          <p:nvPr>
            <p:ph type="title"/>
          </p:nvPr>
        </p:nvSpPr>
        <p:spPr>
          <a:xfrm>
            <a:off x="1247775" y="2564608"/>
            <a:ext cx="15773400" cy="4279106"/>
          </a:xfrm>
        </p:spPr>
        <p:txBody>
          <a:bodyPr anchor="b"/>
          <a:lstStyle>
            <a:lvl1pPr>
              <a:defRPr sz="9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8E10A08-4FD7-DD4B-BE07-D5187F4B3892}"/>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A6F0BA3-3441-CD43-8A39-9BA0AE5E4C93}"/>
              </a:ext>
            </a:extLst>
          </p:cNvPr>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a:extLst>
              <a:ext uri="{FF2B5EF4-FFF2-40B4-BE49-F238E27FC236}">
                <a16:creationId xmlns:a16="http://schemas.microsoft.com/office/drawing/2014/main" id="{C6A7E94E-062A-CF47-89AA-67513894C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F10F3-91DD-EC41-BFC2-2A9640B3CF8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48383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B9DB-B90D-714D-A91D-290055391A9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97E962-8822-C647-B05B-FD617AEE6AE3}"/>
              </a:ext>
            </a:extLst>
          </p:cNvPr>
          <p:cNvSpPr>
            <a:spLocks noGrp="1"/>
          </p:cNvSpPr>
          <p:nvPr>
            <p:ph sz="half" idx="1"/>
          </p:nvPr>
        </p:nvSpPr>
        <p:spPr>
          <a:xfrm>
            <a:off x="1257300" y="2738438"/>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395F9F4-E5B9-EE4C-9BF4-BEF6E97B079D}"/>
              </a:ext>
            </a:extLst>
          </p:cNvPr>
          <p:cNvSpPr>
            <a:spLocks noGrp="1"/>
          </p:cNvSpPr>
          <p:nvPr>
            <p:ph sz="half" idx="2"/>
          </p:nvPr>
        </p:nvSpPr>
        <p:spPr>
          <a:xfrm>
            <a:off x="9258300" y="2738438"/>
            <a:ext cx="7772400" cy="65270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69DC513-D575-9143-A399-BD691353B709}"/>
              </a:ext>
            </a:extLst>
          </p:cNvPr>
          <p:cNvSpPr>
            <a:spLocks noGrp="1"/>
          </p:cNvSpPr>
          <p:nvPr>
            <p:ph type="dt" sz="half" idx="10"/>
          </p:nvPr>
        </p:nvSpPr>
        <p:spPr/>
        <p:txBody>
          <a:bodyPr/>
          <a:lstStyle/>
          <a:p>
            <a:fld id="{1D8BD707-D9CF-40AE-B4C6-C98DA3205C09}" type="datetimeFigureOut">
              <a:rPr lang="en-US" smtClean="0"/>
              <a:pPr/>
              <a:t>4/1/22</a:t>
            </a:fld>
            <a:endParaRPr lang="en-US"/>
          </a:p>
        </p:txBody>
      </p:sp>
      <p:sp>
        <p:nvSpPr>
          <p:cNvPr id="6" name="Footer Placeholder 5">
            <a:extLst>
              <a:ext uri="{FF2B5EF4-FFF2-40B4-BE49-F238E27FC236}">
                <a16:creationId xmlns:a16="http://schemas.microsoft.com/office/drawing/2014/main" id="{2EEED0FF-9D5F-8A48-958A-566983897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C5AD9D-C824-1E4D-A445-F6D1A0E4464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226378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7DD0-597C-FB42-B5E1-D266EFE1D233}"/>
              </a:ext>
            </a:extLst>
          </p:cNvPr>
          <p:cNvSpPr>
            <a:spLocks noGrp="1"/>
          </p:cNvSpPr>
          <p:nvPr>
            <p:ph type="title"/>
          </p:nvPr>
        </p:nvSpPr>
        <p:spPr>
          <a:xfrm>
            <a:off x="1259682" y="547688"/>
            <a:ext cx="15773400" cy="1988345"/>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A638344-91FA-5B4C-8CD6-CBD52ABE3D75}"/>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a:extLst>
              <a:ext uri="{FF2B5EF4-FFF2-40B4-BE49-F238E27FC236}">
                <a16:creationId xmlns:a16="http://schemas.microsoft.com/office/drawing/2014/main" id="{E5E19A70-22CF-6A4E-BE69-D8E6DCB581F4}"/>
              </a:ext>
            </a:extLst>
          </p:cNvPr>
          <p:cNvSpPr>
            <a:spLocks noGrp="1"/>
          </p:cNvSpPr>
          <p:nvPr>
            <p:ph sz="half" idx="2"/>
          </p:nvPr>
        </p:nvSpPr>
        <p:spPr>
          <a:xfrm>
            <a:off x="1259683" y="3757613"/>
            <a:ext cx="7736681"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6C483BD-FA94-1F4A-9E3A-5E8FF6731488}"/>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a:extLst>
              <a:ext uri="{FF2B5EF4-FFF2-40B4-BE49-F238E27FC236}">
                <a16:creationId xmlns:a16="http://schemas.microsoft.com/office/drawing/2014/main" id="{A23C461C-0B54-4A4C-B92E-23FAB5806D36}"/>
              </a:ext>
            </a:extLst>
          </p:cNvPr>
          <p:cNvSpPr>
            <a:spLocks noGrp="1"/>
          </p:cNvSpPr>
          <p:nvPr>
            <p:ph sz="quarter" idx="4"/>
          </p:nvPr>
        </p:nvSpPr>
        <p:spPr>
          <a:xfrm>
            <a:off x="9258300" y="3757613"/>
            <a:ext cx="7774782" cy="55268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47B8E9B-3CFA-F34C-BDC6-6B768AC054EA}"/>
              </a:ext>
            </a:extLst>
          </p:cNvPr>
          <p:cNvSpPr>
            <a:spLocks noGrp="1"/>
          </p:cNvSpPr>
          <p:nvPr>
            <p:ph type="dt" sz="half" idx="10"/>
          </p:nvPr>
        </p:nvSpPr>
        <p:spPr/>
        <p:txBody>
          <a:bodyPr/>
          <a:lstStyle/>
          <a:p>
            <a:fld id="{1D8BD707-D9CF-40AE-B4C6-C98DA3205C09}" type="datetimeFigureOut">
              <a:rPr lang="en-US" smtClean="0"/>
              <a:pPr/>
              <a:t>4/1/22</a:t>
            </a:fld>
            <a:endParaRPr lang="en-US"/>
          </a:p>
        </p:txBody>
      </p:sp>
      <p:sp>
        <p:nvSpPr>
          <p:cNvPr id="8" name="Footer Placeholder 7">
            <a:extLst>
              <a:ext uri="{FF2B5EF4-FFF2-40B4-BE49-F238E27FC236}">
                <a16:creationId xmlns:a16="http://schemas.microsoft.com/office/drawing/2014/main" id="{362A8ADC-AA46-F345-8A6B-E7CF9FFC15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17CA3C3-1B1C-274D-81DD-99FCFE551B11}"/>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862680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E56F-6C20-4B4F-9C36-ED75983EFCB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E70356B-3554-E642-8E81-85B92A555240}"/>
              </a:ext>
            </a:extLst>
          </p:cNvPr>
          <p:cNvSpPr>
            <a:spLocks noGrp="1"/>
          </p:cNvSpPr>
          <p:nvPr>
            <p:ph type="dt" sz="half" idx="10"/>
          </p:nvPr>
        </p:nvSpPr>
        <p:spPr/>
        <p:txBody>
          <a:bodyPr/>
          <a:lstStyle/>
          <a:p>
            <a:fld id="{1D8BD707-D9CF-40AE-B4C6-C98DA3205C09}" type="datetimeFigureOut">
              <a:rPr lang="en-US" smtClean="0"/>
              <a:pPr/>
              <a:t>4/1/22</a:t>
            </a:fld>
            <a:endParaRPr lang="en-US"/>
          </a:p>
        </p:txBody>
      </p:sp>
      <p:sp>
        <p:nvSpPr>
          <p:cNvPr id="4" name="Footer Placeholder 3">
            <a:extLst>
              <a:ext uri="{FF2B5EF4-FFF2-40B4-BE49-F238E27FC236}">
                <a16:creationId xmlns:a16="http://schemas.microsoft.com/office/drawing/2014/main" id="{8049D657-00BF-8041-86A2-48FAE57144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F1ACA4-2676-4A48-8C5F-21E2556149A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4738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8C6079-E556-8541-8438-A12FE76EBA9C}"/>
              </a:ext>
            </a:extLst>
          </p:cNvPr>
          <p:cNvSpPr>
            <a:spLocks noGrp="1"/>
          </p:cNvSpPr>
          <p:nvPr>
            <p:ph type="dt" sz="half" idx="10"/>
          </p:nvPr>
        </p:nvSpPr>
        <p:spPr/>
        <p:txBody>
          <a:bodyPr/>
          <a:lstStyle/>
          <a:p>
            <a:fld id="{1D8BD707-D9CF-40AE-B4C6-C98DA3205C09}" type="datetimeFigureOut">
              <a:rPr lang="en-US" smtClean="0"/>
              <a:pPr/>
              <a:t>4/1/22</a:t>
            </a:fld>
            <a:endParaRPr lang="en-US"/>
          </a:p>
        </p:txBody>
      </p:sp>
      <p:sp>
        <p:nvSpPr>
          <p:cNvPr id="3" name="Footer Placeholder 2">
            <a:extLst>
              <a:ext uri="{FF2B5EF4-FFF2-40B4-BE49-F238E27FC236}">
                <a16:creationId xmlns:a16="http://schemas.microsoft.com/office/drawing/2014/main" id="{33095DBD-9C55-5C4F-8E49-D507773613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93E9A5-A6A2-A142-A60E-E7851F403C7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1906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81359" y="2634195"/>
            <a:ext cx="12964731" cy="2831925"/>
          </a:xfrm>
        </p:spPr>
        <p:txBody>
          <a:bodyPr anchor="b">
            <a:normAutofit/>
          </a:bodyPr>
          <a:lstStyle>
            <a:lvl1pPr algn="l">
              <a:defRPr sz="5400"/>
            </a:lvl1pPr>
          </a:lstStyle>
          <a:p>
            <a:r>
              <a:rPr lang="en-GB"/>
              <a:t>Click to edit Master title style</a:t>
            </a:r>
            <a:endParaRPr lang="en-US" dirty="0"/>
          </a:p>
        </p:txBody>
      </p:sp>
      <p:sp>
        <p:nvSpPr>
          <p:cNvPr id="3" name="Text Placeholder 2"/>
          <p:cNvSpPr>
            <a:spLocks noGrp="1"/>
          </p:cNvSpPr>
          <p:nvPr>
            <p:ph type="body" idx="1"/>
          </p:nvPr>
        </p:nvSpPr>
        <p:spPr>
          <a:xfrm>
            <a:off x="2181359" y="5709293"/>
            <a:ext cx="12945669" cy="1519394"/>
          </a:xfrm>
        </p:spPr>
        <p:txBody>
          <a:bodyPr tIns="91440">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181359" y="5707478"/>
            <a:ext cx="1294566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2694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F683-6EF6-A04C-8AB8-405EE7A8403B}"/>
              </a:ext>
            </a:extLst>
          </p:cNvPr>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C45251E-50CB-BC45-A636-4E153F274CD2}"/>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1DCE55-5C1A-9044-90E4-5F263763B225}"/>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A4FC9138-0FF5-894C-92FA-E335889F952D}"/>
              </a:ext>
            </a:extLst>
          </p:cNvPr>
          <p:cNvSpPr>
            <a:spLocks noGrp="1"/>
          </p:cNvSpPr>
          <p:nvPr>
            <p:ph type="dt" sz="half" idx="10"/>
          </p:nvPr>
        </p:nvSpPr>
        <p:spPr/>
        <p:txBody>
          <a:bodyPr/>
          <a:lstStyle/>
          <a:p>
            <a:fld id="{1D8BD707-D9CF-40AE-B4C6-C98DA3205C09}" type="datetimeFigureOut">
              <a:rPr lang="en-US" smtClean="0"/>
              <a:pPr/>
              <a:t>4/1/22</a:t>
            </a:fld>
            <a:endParaRPr lang="en-US"/>
          </a:p>
        </p:txBody>
      </p:sp>
      <p:sp>
        <p:nvSpPr>
          <p:cNvPr id="6" name="Footer Placeholder 5">
            <a:extLst>
              <a:ext uri="{FF2B5EF4-FFF2-40B4-BE49-F238E27FC236}">
                <a16:creationId xmlns:a16="http://schemas.microsoft.com/office/drawing/2014/main" id="{3040BFBA-01A0-A44C-9DC3-1DF22F7AE9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9FD3DA-F167-EE47-930B-324107493F6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502754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0663-06CB-224F-A70E-74007378DFEE}"/>
              </a:ext>
            </a:extLst>
          </p:cNvPr>
          <p:cNvSpPr>
            <a:spLocks noGrp="1"/>
          </p:cNvSpPr>
          <p:nvPr>
            <p:ph type="title"/>
          </p:nvPr>
        </p:nvSpPr>
        <p:spPr>
          <a:xfrm>
            <a:off x="1259683" y="685800"/>
            <a:ext cx="5898356" cy="2400300"/>
          </a:xfrm>
        </p:spPr>
        <p:txBody>
          <a:bodyPr anchor="b"/>
          <a:lstStyle>
            <a:lvl1pPr>
              <a:defRPr sz="48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8405B7D-698B-074F-8A47-A62A63AB3642}"/>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F6788F22-55BF-5A4B-92DC-0EC1AE2F786F}"/>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a:extLst>
              <a:ext uri="{FF2B5EF4-FFF2-40B4-BE49-F238E27FC236}">
                <a16:creationId xmlns:a16="http://schemas.microsoft.com/office/drawing/2014/main" id="{A70B0E1D-4EDF-1143-9B34-38D57339E99B}"/>
              </a:ext>
            </a:extLst>
          </p:cNvPr>
          <p:cNvSpPr>
            <a:spLocks noGrp="1"/>
          </p:cNvSpPr>
          <p:nvPr>
            <p:ph type="dt" sz="half" idx="10"/>
          </p:nvPr>
        </p:nvSpPr>
        <p:spPr/>
        <p:txBody>
          <a:bodyPr/>
          <a:lstStyle/>
          <a:p>
            <a:fld id="{1D8BD707-D9CF-40AE-B4C6-C98DA3205C09}" type="datetimeFigureOut">
              <a:rPr lang="en-US" smtClean="0"/>
              <a:pPr/>
              <a:t>4/1/22</a:t>
            </a:fld>
            <a:endParaRPr lang="en-US"/>
          </a:p>
        </p:txBody>
      </p:sp>
      <p:sp>
        <p:nvSpPr>
          <p:cNvPr id="6" name="Footer Placeholder 5">
            <a:extLst>
              <a:ext uri="{FF2B5EF4-FFF2-40B4-BE49-F238E27FC236}">
                <a16:creationId xmlns:a16="http://schemas.microsoft.com/office/drawing/2014/main" id="{4C5F34E6-B737-A743-BA9F-2F27EE41B7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9F611-A025-7441-819E-B9CF989C2D2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687396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C1DA-5878-7446-A408-2C0332D31B6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41562F3-1421-8C4F-BE4D-A9139AD8068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3D18880-B1E5-4E40-A2EA-539925439417}"/>
              </a:ext>
            </a:extLst>
          </p:cNvPr>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a:extLst>
              <a:ext uri="{FF2B5EF4-FFF2-40B4-BE49-F238E27FC236}">
                <a16:creationId xmlns:a16="http://schemas.microsoft.com/office/drawing/2014/main" id="{3F7DE90A-3B9A-0D42-8B13-75C4930C89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CC74C-5015-C042-A6CA-43CAC003961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101078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5337E4-CD80-F842-8E5D-70CBEA782619}"/>
              </a:ext>
            </a:extLst>
          </p:cNvPr>
          <p:cNvSpPr>
            <a:spLocks noGrp="1"/>
          </p:cNvSpPr>
          <p:nvPr>
            <p:ph type="title" orient="vert"/>
          </p:nvPr>
        </p:nvSpPr>
        <p:spPr>
          <a:xfrm>
            <a:off x="13087350" y="547688"/>
            <a:ext cx="3943350" cy="8717757"/>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2F718B4-7BD6-E440-93B3-33C43CBC09AD}"/>
              </a:ext>
            </a:extLst>
          </p:cNvPr>
          <p:cNvSpPr>
            <a:spLocks noGrp="1"/>
          </p:cNvSpPr>
          <p:nvPr>
            <p:ph type="body" orient="vert" idx="1"/>
          </p:nvPr>
        </p:nvSpPr>
        <p:spPr>
          <a:xfrm>
            <a:off x="1257300" y="547688"/>
            <a:ext cx="11601450" cy="871775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208E05-0078-DB44-B855-064E3FB34275}"/>
              </a:ext>
            </a:extLst>
          </p:cNvPr>
          <p:cNvSpPr>
            <a:spLocks noGrp="1"/>
          </p:cNvSpPr>
          <p:nvPr>
            <p:ph type="dt" sz="half" idx="10"/>
          </p:nvPr>
        </p:nvSpPr>
        <p:spPr/>
        <p:txBody>
          <a:bodyPr/>
          <a:lstStyle/>
          <a:p>
            <a:fld id="{1D8BD707-D9CF-40AE-B4C6-C98DA3205C09}" type="datetimeFigureOut">
              <a:rPr lang="en-US" smtClean="0"/>
              <a:pPr/>
              <a:t>4/1/22</a:t>
            </a:fld>
            <a:endParaRPr lang="en-US"/>
          </a:p>
        </p:txBody>
      </p:sp>
      <p:sp>
        <p:nvSpPr>
          <p:cNvPr id="5" name="Footer Placeholder 4">
            <a:extLst>
              <a:ext uri="{FF2B5EF4-FFF2-40B4-BE49-F238E27FC236}">
                <a16:creationId xmlns:a16="http://schemas.microsoft.com/office/drawing/2014/main" id="{67B0A392-E71A-9549-8A2E-8B286345A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3E629-E4E8-4140-AEA1-1029E57CE22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12607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73826" y="1207334"/>
            <a:ext cx="14408453" cy="1588958"/>
          </a:xfrm>
        </p:spPr>
        <p:txBody>
          <a:bodyPr/>
          <a:lstStyle/>
          <a:p>
            <a:r>
              <a:rPr lang="en-GB"/>
              <a:t>Click to edit Master title style</a:t>
            </a:r>
            <a:endParaRPr lang="en-US" dirty="0"/>
          </a:p>
        </p:txBody>
      </p:sp>
      <p:sp>
        <p:nvSpPr>
          <p:cNvPr id="3" name="Content Placeholder 2"/>
          <p:cNvSpPr>
            <a:spLocks noGrp="1"/>
          </p:cNvSpPr>
          <p:nvPr>
            <p:ph sz="half" idx="1"/>
          </p:nvPr>
        </p:nvSpPr>
        <p:spPr>
          <a:xfrm>
            <a:off x="2170997" y="3016318"/>
            <a:ext cx="6967728" cy="517289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620657" y="3026015"/>
            <a:ext cx="6967728" cy="51622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5" name="Straight Connector 3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7241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0787" y="1206245"/>
            <a:ext cx="14411492" cy="1584479"/>
          </a:xfrm>
        </p:spPr>
        <p:txBody>
          <a:bodyPr/>
          <a:lstStyle/>
          <a:p>
            <a:r>
              <a:rPr lang="en-GB"/>
              <a:t>Click to edit Master title style</a:t>
            </a:r>
            <a:endParaRPr lang="en-US" dirty="0"/>
          </a:p>
        </p:txBody>
      </p:sp>
      <p:sp>
        <p:nvSpPr>
          <p:cNvPr id="3" name="Text Placeholder 2"/>
          <p:cNvSpPr>
            <a:spLocks noGrp="1"/>
          </p:cNvSpPr>
          <p:nvPr>
            <p:ph type="body" idx="1"/>
          </p:nvPr>
        </p:nvSpPr>
        <p:spPr>
          <a:xfrm>
            <a:off x="2170787" y="3029324"/>
            <a:ext cx="6967728" cy="1202915"/>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2170787" y="4236404"/>
            <a:ext cx="6967728" cy="396668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618543" y="3034505"/>
            <a:ext cx="6967728" cy="1203356"/>
          </a:xfrm>
        </p:spPr>
        <p:txBody>
          <a:bodyPr anchor="b">
            <a:normAutofit/>
          </a:bodyPr>
          <a:lstStyle>
            <a:lvl1pPr marL="0" indent="0">
              <a:lnSpc>
                <a:spcPct val="100000"/>
              </a:lnSpc>
              <a:buNone/>
              <a:defRPr sz="3300" b="0" cap="all" baseline="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618543" y="4232237"/>
            <a:ext cx="6967728" cy="39560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29" name="Straight Connector 28"/>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6541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25" name="Straight Connector 24"/>
          <p:cNvCxnSpPr/>
          <p:nvPr/>
        </p:nvCxnSpPr>
        <p:spPr>
          <a:xfrm>
            <a:off x="2180844" y="2770632"/>
            <a:ext cx="1441128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012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5866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7007" y="1198460"/>
            <a:ext cx="4909649" cy="3370676"/>
          </a:xfrm>
        </p:spPr>
        <p:txBody>
          <a:bodyPr anchor="b">
            <a:normAutofit/>
          </a:bodyPr>
          <a:lstStyle>
            <a:lvl1pPr algn="l">
              <a:defRPr sz="3600"/>
            </a:lvl1pPr>
          </a:lstStyle>
          <a:p>
            <a:r>
              <a:rPr lang="en-GB"/>
              <a:t>Click to edit Master title style</a:t>
            </a:r>
            <a:endParaRPr lang="en-US" dirty="0"/>
          </a:p>
        </p:txBody>
      </p:sp>
      <p:sp>
        <p:nvSpPr>
          <p:cNvPr id="3" name="Content Placeholder 2"/>
          <p:cNvSpPr>
            <a:spLocks noGrp="1"/>
          </p:cNvSpPr>
          <p:nvPr>
            <p:ph idx="1"/>
          </p:nvPr>
        </p:nvSpPr>
        <p:spPr>
          <a:xfrm>
            <a:off x="7565571" y="1198461"/>
            <a:ext cx="9018705" cy="6988239"/>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167007" y="4808237"/>
            <a:ext cx="4912520" cy="3372272"/>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7" name="Straight Connector 16"/>
          <p:cNvCxnSpPr/>
          <p:nvPr/>
        </p:nvCxnSpPr>
        <p:spPr>
          <a:xfrm>
            <a:off x="2172420" y="4808237"/>
            <a:ext cx="49042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1149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1216081" y="723256"/>
            <a:ext cx="6111800" cy="7723652"/>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176809" y="1694270"/>
            <a:ext cx="8298492" cy="2745876"/>
          </a:xfrm>
        </p:spPr>
        <p:txBody>
          <a:bodyPr anchor="b">
            <a:normAutofit/>
          </a:bodyPr>
          <a:lstStyle>
            <a:lvl1pPr>
              <a:defRPr sz="4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2186584" y="1683814"/>
            <a:ext cx="4186757" cy="5799491"/>
          </a:xfrm>
          <a:solidFill>
            <a:schemeClr val="bg1">
              <a:lumMod val="85000"/>
            </a:schemeClr>
          </a:solidFill>
          <a:ln w="9525" cap="sq">
            <a:noFill/>
            <a:miter lim="800000"/>
          </a:ln>
          <a:effectLst/>
        </p:spPr>
        <p:txBody>
          <a:bodyPr anchor="t"/>
          <a:lstStyle>
            <a:lvl1pPr marL="0" indent="0" algn="ctr">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GB"/>
              <a:t>Click icon to add picture</a:t>
            </a:r>
            <a:endParaRPr lang="en-US" dirty="0"/>
          </a:p>
        </p:txBody>
      </p:sp>
      <p:sp>
        <p:nvSpPr>
          <p:cNvPr id="4" name="Text Placeholder 3"/>
          <p:cNvSpPr>
            <a:spLocks noGrp="1"/>
          </p:cNvSpPr>
          <p:nvPr>
            <p:ph type="body" sz="half" idx="2"/>
          </p:nvPr>
        </p:nvSpPr>
        <p:spPr>
          <a:xfrm>
            <a:off x="2175494" y="4718988"/>
            <a:ext cx="8286606" cy="3005613"/>
          </a:xfrm>
        </p:spPr>
        <p:txBody>
          <a:bodyPr>
            <a:normAutofit/>
          </a:bodyPr>
          <a:lstStyle>
            <a:lvl1pPr marL="0" indent="0" algn="l">
              <a:buNone/>
              <a:defRPr sz="27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GB"/>
              <a:t>Click to edit Master text styles</a:t>
            </a:r>
          </a:p>
        </p:txBody>
      </p:sp>
      <p:sp>
        <p:nvSpPr>
          <p:cNvPr id="5" name="Date Placeholder 4"/>
          <p:cNvSpPr>
            <a:spLocks noGrp="1"/>
          </p:cNvSpPr>
          <p:nvPr>
            <p:ph type="dt" sz="half" idx="10"/>
          </p:nvPr>
        </p:nvSpPr>
        <p:spPr>
          <a:xfrm>
            <a:off x="2171074" y="8204785"/>
            <a:ext cx="8291027" cy="480185"/>
          </a:xfrm>
        </p:spPr>
        <p:txBody>
          <a:bodyPr/>
          <a:lstStyle>
            <a:lvl1pPr algn="l">
              <a:defRPr/>
            </a:lvl1pPr>
          </a:lstStyle>
          <a:p>
            <a:fld id="{1D8BD707-D9CF-40AE-B4C6-C98DA3205C09}" type="datetimeFigureOut">
              <a:rPr lang="en-US" smtClean="0"/>
              <a:pPr/>
              <a:t>4/1/22</a:t>
            </a:fld>
            <a:endParaRPr lang="en-US"/>
          </a:p>
        </p:txBody>
      </p:sp>
      <p:sp>
        <p:nvSpPr>
          <p:cNvPr id="6" name="Footer Placeholder 5"/>
          <p:cNvSpPr>
            <a:spLocks noGrp="1"/>
          </p:cNvSpPr>
          <p:nvPr>
            <p:ph type="ftr" sz="quarter" idx="11"/>
          </p:nvPr>
        </p:nvSpPr>
        <p:spPr>
          <a:xfrm>
            <a:off x="2171073" y="477961"/>
            <a:ext cx="8311506" cy="481397"/>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31" name="Straight Connector 30"/>
          <p:cNvCxnSpPr/>
          <p:nvPr/>
        </p:nvCxnSpPr>
        <p:spPr>
          <a:xfrm>
            <a:off x="2171074" y="4715408"/>
            <a:ext cx="829102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2586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4/1/22</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0248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3029215"/>
            <a:ext cx="18288000" cy="615891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9189720"/>
            <a:ext cx="18288000" cy="1114425"/>
          </a:xfrm>
          <a:prstGeom prst="rect">
            <a:avLst/>
          </a:prstGeom>
        </p:spPr>
      </p:pic>
      <p:sp>
        <p:nvSpPr>
          <p:cNvPr id="2" name="Title Placeholder 1"/>
          <p:cNvSpPr>
            <a:spLocks noGrp="1"/>
          </p:cNvSpPr>
          <p:nvPr>
            <p:ph type="title"/>
          </p:nvPr>
        </p:nvSpPr>
        <p:spPr>
          <a:xfrm>
            <a:off x="2177369" y="1206779"/>
            <a:ext cx="14404913" cy="1573853"/>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2177369" y="3023599"/>
            <a:ext cx="14404913" cy="51759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1331208" y="495555"/>
            <a:ext cx="5251073" cy="463802"/>
          </a:xfrm>
          <a:prstGeom prst="rect">
            <a:avLst/>
          </a:prstGeom>
        </p:spPr>
        <p:txBody>
          <a:bodyPr vert="horz" lIns="91440" tIns="45720" rIns="91440" bIns="45720" rtlCol="0" anchor="ctr"/>
          <a:lstStyle>
            <a:lvl1pPr algn="r">
              <a:defRPr sz="1500">
                <a:solidFill>
                  <a:schemeClr val="tx1">
                    <a:tint val="75000"/>
                  </a:schemeClr>
                </a:solidFill>
              </a:defRPr>
            </a:lvl1pPr>
          </a:lstStyle>
          <a:p>
            <a:fld id="{1D8BD707-D9CF-40AE-B4C6-C98DA3205C09}" type="datetimeFigureOut">
              <a:rPr lang="en-US" smtClean="0"/>
              <a:pPr/>
              <a:t>4/1/22</a:t>
            </a:fld>
            <a:endParaRPr lang="en-US"/>
          </a:p>
        </p:txBody>
      </p:sp>
      <p:sp>
        <p:nvSpPr>
          <p:cNvPr id="5" name="Footer Placeholder 4"/>
          <p:cNvSpPr>
            <a:spLocks noGrp="1"/>
          </p:cNvSpPr>
          <p:nvPr>
            <p:ph type="ftr" sz="quarter" idx="3"/>
          </p:nvPr>
        </p:nvSpPr>
        <p:spPr>
          <a:xfrm>
            <a:off x="2177369" y="493961"/>
            <a:ext cx="8908254" cy="463802"/>
          </a:xfrm>
          <a:prstGeom prst="rect">
            <a:avLst/>
          </a:prstGeom>
        </p:spPr>
        <p:txBody>
          <a:bodyPr vert="horz" lIns="91440" tIns="45720" rIns="91440" bIns="45720" rtlCol="0" anchor="ctr"/>
          <a:lstStyle>
            <a:lvl1pPr algn="l">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091" y="1198460"/>
            <a:ext cx="1216529" cy="755367"/>
          </a:xfrm>
          <a:prstGeom prst="rect">
            <a:avLst/>
          </a:prstGeom>
        </p:spPr>
        <p:txBody>
          <a:bodyPr vert="horz" lIns="91440" tIns="45720" rIns="91440" bIns="45720" rtlCol="0" anchor="t"/>
          <a:lstStyle>
            <a:lvl1pPr algn="r">
              <a:defRPr sz="4200">
                <a:solidFill>
                  <a:schemeClr val="accent1"/>
                </a:solidFill>
              </a:defRPr>
            </a:lvl1pPr>
          </a:lstStyle>
          <a:p>
            <a:fld id="{B6F15528-21DE-4FAA-801E-634DDDAF4B2B}" type="slidenum">
              <a:rPr lang="en-US" smtClean="0"/>
              <a:pPr/>
              <a:t>‹#›</a:t>
            </a:fld>
            <a:endParaRPr lang="en-US"/>
          </a:p>
        </p:txBody>
      </p:sp>
      <p:cxnSp>
        <p:nvCxnSpPr>
          <p:cNvPr id="10" name="Straight Connector 9"/>
          <p:cNvCxnSpPr/>
          <p:nvPr/>
        </p:nvCxnSpPr>
        <p:spPr>
          <a:xfrm>
            <a:off x="0" y="9192620"/>
            <a:ext cx="18288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42307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1371600" rtl="0" eaLnBrk="1" latinLnBrk="0" hangingPunct="1">
        <a:lnSpc>
          <a:spcPct val="90000"/>
        </a:lnSpc>
        <a:spcBef>
          <a:spcPct val="0"/>
        </a:spcBef>
        <a:buNone/>
        <a:defRPr sz="4800" b="0" i="0" kern="1200" cap="all">
          <a:solidFill>
            <a:schemeClr val="tx1"/>
          </a:solidFill>
          <a:effectLst/>
          <a:latin typeface="+mj-lt"/>
          <a:ea typeface="+mj-ea"/>
          <a:cs typeface="+mj-cs"/>
        </a:defRPr>
      </a:lvl1pPr>
    </p:titleStyle>
    <p:bodyStyle>
      <a:lvl1pPr marL="342900" indent="-342900" algn="l" defTabSz="1371600" rtl="0" eaLnBrk="1" latinLnBrk="0" hangingPunct="1">
        <a:lnSpc>
          <a:spcPct val="120000"/>
        </a:lnSpc>
        <a:spcBef>
          <a:spcPts val="1500"/>
        </a:spcBef>
        <a:buClr>
          <a:schemeClr val="accent1"/>
        </a:buClr>
        <a:buSzPct val="100000"/>
        <a:buFont typeface="Arial" panose="020B0604020202020204" pitchFamily="34" charset="0"/>
        <a:buChar char="•"/>
        <a:defRPr sz="3000" kern="1200">
          <a:solidFill>
            <a:schemeClr val="tx1"/>
          </a:solidFill>
          <a:effectLst/>
          <a:latin typeface="+mn-lt"/>
          <a:ea typeface="+mn-ea"/>
          <a:cs typeface="+mn-cs"/>
        </a:defRPr>
      </a:lvl1pPr>
      <a:lvl2pPr marL="1028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700" kern="1200" cap="none" baseline="0">
          <a:solidFill>
            <a:schemeClr val="tx1"/>
          </a:solidFill>
          <a:effectLst/>
          <a:latin typeface="+mn-lt"/>
          <a:ea typeface="+mn-ea"/>
          <a:cs typeface="+mn-cs"/>
        </a:defRPr>
      </a:lvl2pPr>
      <a:lvl3pPr marL="1714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3pPr>
      <a:lvl4pPr marL="2400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2100" kern="1200" cap="none" baseline="0">
          <a:solidFill>
            <a:schemeClr val="tx1"/>
          </a:solidFill>
          <a:effectLst/>
          <a:latin typeface="+mn-lt"/>
          <a:ea typeface="+mn-ea"/>
          <a:cs typeface="+mn-cs"/>
        </a:defRPr>
      </a:lvl4pPr>
      <a:lvl5pPr marL="30861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5pPr>
      <a:lvl6pPr marL="37719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6pPr>
      <a:lvl7pPr marL="44577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7pPr>
      <a:lvl8pPr marL="51435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8pPr>
      <a:lvl9pPr marL="5829300" indent="-342900" algn="l" defTabSz="1371600" rtl="0" eaLnBrk="1" latinLnBrk="0" hangingPunct="1">
        <a:lnSpc>
          <a:spcPct val="120000"/>
        </a:lnSpc>
        <a:spcBef>
          <a:spcPts val="750"/>
        </a:spcBef>
        <a:buClr>
          <a:schemeClr val="accent1"/>
        </a:buClr>
        <a:buSzPct val="100000"/>
        <a:buFont typeface="Arial" panose="020B0604020202020204" pitchFamily="34" charset="0"/>
        <a:buChar char="•"/>
        <a:defRPr sz="1800" kern="1200" baseline="0">
          <a:solidFill>
            <a:schemeClr val="tx1"/>
          </a:solidFill>
          <a:effectLst/>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A76DE5-C4F8-2F47-807F-38136DA53E1F}"/>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74CE3FA-AB68-6742-B17B-EAD13080062E}"/>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D93ECBF-47C4-FA4F-9D90-27856CE797FD}"/>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4/1/22</a:t>
            </a:fld>
            <a:endParaRPr lang="en-US"/>
          </a:p>
        </p:txBody>
      </p:sp>
      <p:sp>
        <p:nvSpPr>
          <p:cNvPr id="5" name="Footer Placeholder 4">
            <a:extLst>
              <a:ext uri="{FF2B5EF4-FFF2-40B4-BE49-F238E27FC236}">
                <a16:creationId xmlns:a16="http://schemas.microsoft.com/office/drawing/2014/main" id="{C76F6547-34B8-994D-87A6-B235247EC9DE}"/>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CA092-147E-D94D-8D4D-F8D60DCCF1DD}"/>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54290118"/>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29.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9.svg"/></Relationships>
</file>

<file path=ppt/slides/_rels/slide1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9.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9.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9.xm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9.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29.xml"/><Relationship Id="rId5" Type="http://schemas.openxmlformats.org/officeDocument/2006/relationships/image" Target="../media/image75.png"/><Relationship Id="rId4" Type="http://schemas.openxmlformats.org/officeDocument/2006/relationships/image" Target="../media/image72.svg"/></Relationships>
</file>

<file path=ppt/slides/_rels/slide16.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29.xml"/><Relationship Id="rId6" Type="http://schemas.openxmlformats.org/officeDocument/2006/relationships/image" Target="../media/image78.png"/><Relationship Id="rId5" Type="http://schemas.openxmlformats.org/officeDocument/2006/relationships/image" Target="../media/image69.sv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9.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sv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9.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9.xml"/><Relationship Id="rId5" Type="http://schemas.openxmlformats.org/officeDocument/2006/relationships/image" Target="../media/image88.png"/><Relationship Id="rId4" Type="http://schemas.openxmlformats.org/officeDocument/2006/relationships/image" Target="../media/image87.png"/></Relationships>
</file>

<file path=ppt/slides/_rels/slide2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9.xml"/><Relationship Id="rId5" Type="http://schemas.openxmlformats.org/officeDocument/2006/relationships/image" Target="../media/image92.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80.png"/><Relationship Id="rId7" Type="http://schemas.openxmlformats.org/officeDocument/2006/relationships/image" Target="../media/image95.png"/><Relationship Id="rId2"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81.svg"/><Relationship Id="rId9" Type="http://schemas.openxmlformats.org/officeDocument/2006/relationships/image" Target="../media/image97.png"/></Relationships>
</file>

<file path=ppt/slides/_rels/slide2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9.xml"/><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9.xml"/><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9.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9.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18.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9.xml"/><Relationship Id="rId5" Type="http://schemas.openxmlformats.org/officeDocument/2006/relationships/image" Target="../media/image41.pn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9.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9.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AutoShape 2"/>
          <p:cNvSpPr/>
          <p:nvPr/>
        </p:nvSpPr>
        <p:spPr>
          <a:xfrm>
            <a:off x="0" y="8016017"/>
            <a:ext cx="18288000" cy="2355685"/>
          </a:xfrm>
          <a:prstGeom prst="rect">
            <a:avLst/>
          </a:prstGeom>
          <a:solidFill>
            <a:srgbClr val="F4E9DD"/>
          </a:solidFill>
        </p:spPr>
      </p:sp>
      <p:grpSp>
        <p:nvGrpSpPr>
          <p:cNvPr id="3" name="Group 3"/>
          <p:cNvGrpSpPr/>
          <p:nvPr/>
        </p:nvGrpSpPr>
        <p:grpSpPr>
          <a:xfrm>
            <a:off x="8829786" y="583714"/>
            <a:ext cx="9610025" cy="9787988"/>
            <a:chOff x="0" y="0"/>
            <a:chExt cx="12813367" cy="13050651"/>
          </a:xfrm>
        </p:grpSpPr>
        <p:pic>
          <p:nvPicPr>
            <p:cNvPr id="4" name="Picture 4"/>
            <p:cNvPicPr>
              <a:picLocks noChangeAspect="1"/>
            </p:cNvPicPr>
            <p:nvPr/>
          </p:nvPicPr>
          <p:blipFill>
            <a:blip r:embed="rId2"/>
            <a:srcRect t="32451"/>
            <a:stretch>
              <a:fillRect/>
            </a:stretch>
          </p:blipFill>
          <p:spPr>
            <a:xfrm>
              <a:off x="299805" y="0"/>
              <a:ext cx="9271281" cy="6249932"/>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12813367" cy="13050651"/>
            </a:xfrm>
            <a:prstGeom prst="rect">
              <a:avLst/>
            </a:prstGeom>
          </p:spPr>
        </p:pic>
      </p:grpSp>
      <p:sp>
        <p:nvSpPr>
          <p:cNvPr id="6" name="TextBox 6"/>
          <p:cNvSpPr txBox="1"/>
          <p:nvPr/>
        </p:nvSpPr>
        <p:spPr>
          <a:xfrm>
            <a:off x="-37322" y="3101148"/>
            <a:ext cx="8513281" cy="3299621"/>
          </a:xfrm>
          <a:prstGeom prst="rect">
            <a:avLst/>
          </a:prstGeom>
        </p:spPr>
        <p:txBody>
          <a:bodyPr wrap="square" lIns="0" tIns="0" rIns="0" bIns="0" rtlCol="0" anchor="t">
            <a:spAutoFit/>
          </a:bodyPr>
          <a:lstStyle/>
          <a:p>
            <a:pPr algn="ctr">
              <a:lnSpc>
                <a:spcPts val="5000"/>
              </a:lnSpc>
            </a:pPr>
            <a:r>
              <a:rPr lang="en-US" sz="6600" b="1" dirty="0">
                <a:solidFill>
                  <a:srgbClr val="191919"/>
                </a:solidFill>
                <a:latin typeface="ACADEMY ENGRAVED LET PLAIN:1.0" panose="02000000000000000000" pitchFamily="2" charset="0"/>
                <a:cs typeface="APPLE CHANCERY" panose="03020702040506060504" pitchFamily="66" charset="-79"/>
              </a:rPr>
              <a:t>How do we better outcomes on education and health for our future generations?</a:t>
            </a:r>
          </a:p>
          <a:p>
            <a:pPr algn="ctr">
              <a:lnSpc>
                <a:spcPts val="5000"/>
              </a:lnSpc>
            </a:pPr>
            <a:endParaRPr lang="en-US" sz="6600" b="1" dirty="0">
              <a:solidFill>
                <a:srgbClr val="191919"/>
              </a:solidFill>
              <a:latin typeface="ACADEMY ENGRAVED LET PLAIN:1.0" panose="02000000000000000000" pitchFamily="2" charset="0"/>
              <a:cs typeface="APPLE CHANCERY" panose="03020702040506060504" pitchFamily="66" charset="-79"/>
            </a:endParaRPr>
          </a:p>
        </p:txBody>
      </p:sp>
      <p:sp>
        <p:nvSpPr>
          <p:cNvPr id="7" name="TextBox 7"/>
          <p:cNvSpPr txBox="1"/>
          <p:nvPr/>
        </p:nvSpPr>
        <p:spPr>
          <a:xfrm>
            <a:off x="1038225" y="8448052"/>
            <a:ext cx="6932095" cy="1031693"/>
          </a:xfrm>
          <a:prstGeom prst="rect">
            <a:avLst/>
          </a:prstGeom>
        </p:spPr>
        <p:txBody>
          <a:bodyPr lIns="0" tIns="0" rIns="0" bIns="0" rtlCol="0" anchor="t">
            <a:spAutoFit/>
          </a:bodyPr>
          <a:lstStyle/>
          <a:p>
            <a:pPr>
              <a:lnSpc>
                <a:spcPts val="4060"/>
              </a:lnSpc>
            </a:pPr>
            <a:r>
              <a:rPr lang="en-US" sz="2900" b="1">
                <a:solidFill>
                  <a:srgbClr val="191919"/>
                </a:solidFill>
                <a:latin typeface="ACADEMY ENGRAVED LET PLAIN:1.0" panose="02000000000000000000" pitchFamily="2" charset="0"/>
                <a:cs typeface="APPLE CHANCERY" panose="03020702040506060504" pitchFamily="66" charset="-79"/>
              </a:rPr>
              <a:t>Sayantan Pal B19ME077</a:t>
            </a:r>
          </a:p>
          <a:p>
            <a:pPr>
              <a:lnSpc>
                <a:spcPts val="4059"/>
              </a:lnSpc>
            </a:pPr>
            <a:r>
              <a:rPr lang="en-US" sz="2900" b="1">
                <a:solidFill>
                  <a:srgbClr val="191919"/>
                </a:solidFill>
                <a:latin typeface="ACADEMY ENGRAVED LET PLAIN:1.0" panose="02000000000000000000" pitchFamily="2" charset="0"/>
                <a:cs typeface="APPLE CHANCERY" panose="03020702040506060504" pitchFamily="66" charset="-79"/>
              </a:rPr>
              <a:t>Ved Thakur B19ME090 </a:t>
            </a:r>
          </a:p>
        </p:txBody>
      </p:sp>
      <p:sp>
        <p:nvSpPr>
          <p:cNvPr id="8" name="TextBox 8"/>
          <p:cNvSpPr txBox="1"/>
          <p:nvPr/>
        </p:nvSpPr>
        <p:spPr>
          <a:xfrm>
            <a:off x="1028700" y="971550"/>
            <a:ext cx="6932095" cy="512704"/>
          </a:xfrm>
          <a:prstGeom prst="rect">
            <a:avLst/>
          </a:prstGeom>
        </p:spPr>
        <p:txBody>
          <a:bodyPr lIns="0" tIns="0" rIns="0" bIns="0" rtlCol="0" anchor="t">
            <a:spAutoFit/>
          </a:bodyPr>
          <a:lstStyle/>
          <a:p>
            <a:pPr>
              <a:lnSpc>
                <a:spcPts val="4200"/>
              </a:lnSpc>
            </a:pPr>
            <a:r>
              <a:rPr lang="en-US" sz="3000" b="1" dirty="0">
                <a:solidFill>
                  <a:srgbClr val="191919"/>
                </a:solidFill>
                <a:latin typeface="ACADEMY ENGRAVED LET PLAIN:1.0" panose="02000000000000000000" pitchFamily="2" charset="0"/>
                <a:cs typeface="APPLE CHANCERY" panose="03020702040506060504" pitchFamily="66" charset="-79"/>
              </a:rPr>
              <a:t>MANAGING HUMAN CAPITAL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709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77040">
            <a:off x="14841510" y="564859"/>
            <a:ext cx="3639967" cy="197468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76978">
            <a:off x="19550" y="8918338"/>
            <a:ext cx="1716387" cy="107664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470154">
            <a:off x="390274" y="123265"/>
            <a:ext cx="974940" cy="1752343"/>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932252" y="9004027"/>
            <a:ext cx="729242" cy="1883019"/>
          </a:xfrm>
          <a:prstGeom prst="rect">
            <a:avLst/>
          </a:prstGeom>
        </p:spPr>
      </p:pic>
      <p:sp>
        <p:nvSpPr>
          <p:cNvPr id="6" name="TextBox 6"/>
          <p:cNvSpPr txBox="1"/>
          <p:nvPr/>
        </p:nvSpPr>
        <p:spPr>
          <a:xfrm>
            <a:off x="1684692" y="862135"/>
            <a:ext cx="11725130" cy="1051570"/>
          </a:xfrm>
          <a:prstGeom prst="rect">
            <a:avLst/>
          </a:prstGeom>
        </p:spPr>
        <p:txBody>
          <a:bodyPr wrap="square" lIns="0" tIns="0" rIns="0" bIns="0" rtlCol="0" anchor="t">
            <a:spAutoFit/>
          </a:bodyPr>
          <a:lstStyle/>
          <a:p>
            <a:pPr>
              <a:lnSpc>
                <a:spcPts val="4079"/>
              </a:lnSpc>
            </a:pPr>
            <a:r>
              <a:rPr lang="en-US" sz="4000" dirty="0">
                <a:solidFill>
                  <a:srgbClr val="F89A00"/>
                </a:solidFill>
                <a:latin typeface="Avenir Next LT Pro" panose="020B0504020202020204" pitchFamily="34" charset="77"/>
                <a:cs typeface="Times New Roman" panose="02020603050405020304" pitchFamily="18" charset="0"/>
              </a:rPr>
              <a:t>Blending With The Community To Find Customized Solutions</a:t>
            </a:r>
          </a:p>
        </p:txBody>
      </p:sp>
      <p:sp>
        <p:nvSpPr>
          <p:cNvPr id="7" name="TextBox 7"/>
          <p:cNvSpPr txBox="1"/>
          <p:nvPr/>
        </p:nvSpPr>
        <p:spPr>
          <a:xfrm>
            <a:off x="332851" y="1960772"/>
            <a:ext cx="18288000" cy="1271182"/>
          </a:xfrm>
          <a:prstGeom prst="rect">
            <a:avLst/>
          </a:prstGeom>
        </p:spPr>
        <p:txBody>
          <a:bodyPr lIns="0" tIns="0" rIns="0" bIns="0" rtlCol="0" anchor="t">
            <a:spAutoFit/>
          </a:bodyPr>
          <a:lstStyle/>
          <a:p>
            <a:pPr marL="800100" lvl="1" indent="-342900">
              <a:lnSpc>
                <a:spcPts val="3359"/>
              </a:lnSpc>
              <a:buFont typeface="Arial" panose="020B0604020202020204" pitchFamily="34" charset="0"/>
              <a:buChar char="•"/>
            </a:pPr>
            <a:r>
              <a:rPr lang="en-US" sz="2400" dirty="0">
                <a:solidFill>
                  <a:srgbClr val="F6F5F2"/>
                </a:solidFill>
                <a:latin typeface="Avenir Next LT Pro" panose="020B0504020202020204" pitchFamily="34" charset="77"/>
                <a:cs typeface="Times New Roman" panose="02020603050405020304" pitchFamily="18" charset="0"/>
              </a:rPr>
              <a:t>Blending with the community to find customized solutions is imperative. </a:t>
            </a:r>
          </a:p>
          <a:p>
            <a:pPr marL="800100" lvl="1" indent="-342900">
              <a:lnSpc>
                <a:spcPts val="3359"/>
              </a:lnSpc>
              <a:buFont typeface="Arial" panose="020B0604020202020204" pitchFamily="34" charset="0"/>
              <a:buChar char="•"/>
            </a:pPr>
            <a:r>
              <a:rPr lang="en-US" sz="2400" dirty="0">
                <a:solidFill>
                  <a:srgbClr val="F6F5F2"/>
                </a:solidFill>
                <a:latin typeface="Avenir Next LT Pro" panose="020B0504020202020204" pitchFamily="34" charset="77"/>
                <a:cs typeface="Times New Roman" panose="02020603050405020304" pitchFamily="18" charset="0"/>
              </a:rPr>
              <a:t>The help of community people should be sought for providing health care to all because no program me can be successful without active involvement of community</a:t>
            </a:r>
          </a:p>
        </p:txBody>
      </p:sp>
      <p:sp>
        <p:nvSpPr>
          <p:cNvPr id="8" name="TextBox 8"/>
          <p:cNvSpPr txBox="1"/>
          <p:nvPr/>
        </p:nvSpPr>
        <p:spPr>
          <a:xfrm>
            <a:off x="4020250" y="3403882"/>
            <a:ext cx="13866945" cy="615553"/>
          </a:xfrm>
          <a:prstGeom prst="rect">
            <a:avLst/>
          </a:prstGeom>
        </p:spPr>
        <p:txBody>
          <a:bodyPr lIns="0" tIns="0" rIns="0" bIns="0" rtlCol="0" anchor="t">
            <a:spAutoFit/>
          </a:bodyPr>
          <a:lstStyle/>
          <a:p>
            <a:pPr algn="ctr">
              <a:lnSpc>
                <a:spcPts val="4759"/>
              </a:lnSpc>
            </a:pPr>
            <a:r>
              <a:rPr lang="en-US" sz="4000" dirty="0">
                <a:solidFill>
                  <a:srgbClr val="F89A00"/>
                </a:solidFill>
                <a:latin typeface="Avenir Next LT Pro" panose="020B0504020202020204" pitchFamily="34" charset="77"/>
                <a:cs typeface="Times New Roman" panose="02020603050405020304" pitchFamily="18" charset="0"/>
              </a:rPr>
              <a:t>Increasing technology adoption in improving healthcare</a:t>
            </a:r>
          </a:p>
        </p:txBody>
      </p:sp>
      <p:sp>
        <p:nvSpPr>
          <p:cNvPr id="9" name="TextBox 9"/>
          <p:cNvSpPr txBox="1"/>
          <p:nvPr/>
        </p:nvSpPr>
        <p:spPr>
          <a:xfrm>
            <a:off x="2707033" y="4233681"/>
            <a:ext cx="14867831" cy="2147191"/>
          </a:xfrm>
          <a:prstGeom prst="rect">
            <a:avLst/>
          </a:prstGeom>
        </p:spPr>
        <p:txBody>
          <a:bodyPr lIns="0" tIns="0" rIns="0" bIns="0" rtlCol="0" anchor="t">
            <a:spAutoFit/>
          </a:bodyPr>
          <a:lstStyle/>
          <a:p>
            <a:pPr marL="342900" indent="-342900" algn="just">
              <a:lnSpc>
                <a:spcPts val="3359"/>
              </a:lnSpc>
              <a:buFont typeface="Arial" panose="020B0604020202020204" pitchFamily="34" charset="0"/>
              <a:buChar char="•"/>
            </a:pPr>
            <a:r>
              <a:rPr lang="en-US" sz="2400" dirty="0">
                <a:solidFill>
                  <a:srgbClr val="F6F5F2"/>
                </a:solidFill>
                <a:latin typeface="Avenir Next LT Pro" panose="020B0504020202020204" pitchFamily="34" charset="77"/>
                <a:cs typeface="Times New Roman" panose="02020603050405020304" pitchFamily="18" charset="0"/>
              </a:rPr>
              <a:t>The process of drug creation can be automated by AI programs. Thus lowering the costs of developing pharmaceuticals</a:t>
            </a:r>
          </a:p>
          <a:p>
            <a:pPr marL="342900" indent="-342900" algn="just">
              <a:lnSpc>
                <a:spcPts val="3359"/>
              </a:lnSpc>
              <a:buFont typeface="Arial" panose="020B0604020202020204" pitchFamily="34" charset="0"/>
              <a:buChar char="•"/>
            </a:pPr>
            <a:r>
              <a:rPr lang="en-US" sz="2400" dirty="0">
                <a:solidFill>
                  <a:srgbClr val="F6F5F2"/>
                </a:solidFill>
                <a:latin typeface="Avenir Next LT Pro" panose="020B0504020202020204" pitchFamily="34" charset="77"/>
                <a:cs typeface="Times New Roman" panose="02020603050405020304" pitchFamily="18" charset="0"/>
              </a:rPr>
              <a:t>AI-based apps can be used to provide medical consultation based on personal medical history </a:t>
            </a:r>
          </a:p>
          <a:p>
            <a:pPr marL="342900" indent="-342900" algn="just">
              <a:lnSpc>
                <a:spcPts val="3359"/>
              </a:lnSpc>
              <a:buFont typeface="Arial" panose="020B0604020202020204" pitchFamily="34" charset="0"/>
              <a:buChar char="•"/>
            </a:pPr>
            <a:r>
              <a:rPr lang="en-US" sz="2400" dirty="0">
                <a:solidFill>
                  <a:srgbClr val="F6F5F2"/>
                </a:solidFill>
                <a:latin typeface="Avenir Next LT Pro" panose="020B0504020202020204" pitchFamily="34" charset="77"/>
                <a:cs typeface="Times New Roman" panose="02020603050405020304" pitchFamily="18" charset="0"/>
              </a:rPr>
              <a:t>IoT can also be used to derive valuable insights from data derived from </a:t>
            </a:r>
            <a:r>
              <a:rPr lang="en-US" sz="2400" dirty="0" err="1">
                <a:solidFill>
                  <a:srgbClr val="F6F5F2"/>
                </a:solidFill>
                <a:latin typeface="Avenir Next LT Pro" panose="020B0504020202020204" pitchFamily="34" charset="77"/>
                <a:cs typeface="Times New Roman" panose="02020603050405020304" pitchFamily="18" charset="0"/>
              </a:rPr>
              <a:t>foetal</a:t>
            </a:r>
            <a:r>
              <a:rPr lang="en-US" sz="2400" dirty="0">
                <a:solidFill>
                  <a:srgbClr val="F6F5F2"/>
                </a:solidFill>
                <a:latin typeface="Avenir Next LT Pro" panose="020B0504020202020204" pitchFamily="34" charset="77"/>
                <a:cs typeface="Times New Roman" panose="02020603050405020304" pitchFamily="18" charset="0"/>
              </a:rPr>
              <a:t> monitors, electrocardiograms, etc.</a:t>
            </a:r>
          </a:p>
        </p:txBody>
      </p:sp>
      <p:sp>
        <p:nvSpPr>
          <p:cNvPr id="10" name="TextBox 10"/>
          <p:cNvSpPr txBox="1"/>
          <p:nvPr/>
        </p:nvSpPr>
        <p:spPr>
          <a:xfrm>
            <a:off x="0" y="6824312"/>
            <a:ext cx="18288000" cy="564257"/>
          </a:xfrm>
          <a:prstGeom prst="rect">
            <a:avLst/>
          </a:prstGeom>
        </p:spPr>
        <p:txBody>
          <a:bodyPr wrap="square" lIns="0" tIns="0" rIns="0" bIns="0" rtlCol="0" anchor="t">
            <a:spAutoFit/>
          </a:bodyPr>
          <a:lstStyle/>
          <a:p>
            <a:pPr algn="ctr">
              <a:lnSpc>
                <a:spcPts val="4419"/>
              </a:lnSpc>
              <a:spcBef>
                <a:spcPct val="0"/>
              </a:spcBef>
            </a:pPr>
            <a:r>
              <a:rPr lang="en-US" sz="3900" dirty="0">
                <a:solidFill>
                  <a:srgbClr val="F89A00"/>
                </a:solidFill>
                <a:latin typeface="Avenir Next LT Pro" panose="020B0504020202020204" pitchFamily="34" charset="77"/>
                <a:cs typeface="Times New Roman" panose="02020603050405020304" pitchFamily="18" charset="0"/>
              </a:rPr>
              <a:t> Strengthening systems through research, data, partnerships and policy advocacy</a:t>
            </a:r>
          </a:p>
        </p:txBody>
      </p:sp>
      <p:sp>
        <p:nvSpPr>
          <p:cNvPr id="11" name="TextBox 11"/>
          <p:cNvSpPr txBox="1"/>
          <p:nvPr/>
        </p:nvSpPr>
        <p:spPr>
          <a:xfrm>
            <a:off x="662513" y="7418440"/>
            <a:ext cx="15448074" cy="1707199"/>
          </a:xfrm>
          <a:prstGeom prst="rect">
            <a:avLst/>
          </a:prstGeom>
        </p:spPr>
        <p:txBody>
          <a:bodyPr lIns="0" tIns="0" rIns="0" bIns="0" rtlCol="0" anchor="t">
            <a:spAutoFit/>
          </a:bodyPr>
          <a:lstStyle/>
          <a:p>
            <a:pPr marL="342900" indent="-342900">
              <a:lnSpc>
                <a:spcPts val="3359"/>
              </a:lnSpc>
              <a:buFont typeface="Arial" panose="020B0604020202020204" pitchFamily="34" charset="0"/>
              <a:buChar char="•"/>
            </a:pPr>
            <a:r>
              <a:rPr lang="en-US" sz="2400" dirty="0">
                <a:solidFill>
                  <a:srgbClr val="F6F5F2"/>
                </a:solidFill>
                <a:latin typeface="Avenir Next LT Pro" panose="020B0504020202020204" pitchFamily="34" charset="77"/>
                <a:cs typeface="Times New Roman" panose="02020603050405020304" pitchFamily="18" charset="0"/>
              </a:rPr>
              <a:t> With the help of partnerships, a new world of collaboration can be started starting from sharing of doctors to equipment’s and facilities. </a:t>
            </a:r>
          </a:p>
          <a:p>
            <a:pPr marL="342900" indent="-342900">
              <a:lnSpc>
                <a:spcPts val="3359"/>
              </a:lnSpc>
              <a:buFont typeface="Arial" panose="020B0604020202020204" pitchFamily="34" charset="0"/>
              <a:buChar char="•"/>
            </a:pPr>
            <a:r>
              <a:rPr lang="en-US" sz="2400" dirty="0">
                <a:solidFill>
                  <a:srgbClr val="F6F5F2"/>
                </a:solidFill>
                <a:latin typeface="Avenir Next LT Pro" panose="020B0504020202020204" pitchFamily="34" charset="77"/>
                <a:cs typeface="Times New Roman" panose="02020603050405020304" pitchFamily="18" charset="0"/>
              </a:rPr>
              <a:t>New regimes of research should be started in different segments of the Indian healthcare system. </a:t>
            </a:r>
          </a:p>
          <a:p>
            <a:pPr marL="342900" indent="-342900">
              <a:lnSpc>
                <a:spcPts val="3359"/>
              </a:lnSpc>
              <a:buFont typeface="Arial" panose="020B0604020202020204" pitchFamily="34" charset="0"/>
              <a:buChar char="•"/>
            </a:pPr>
            <a:r>
              <a:rPr lang="en-US" sz="2400" dirty="0">
                <a:solidFill>
                  <a:srgbClr val="F6F5F2"/>
                </a:solidFill>
                <a:latin typeface="Avenir Next LT Pro" panose="020B0504020202020204" pitchFamily="34" charset="77"/>
                <a:cs typeface="Times New Roman" panose="02020603050405020304" pitchFamily="18" charset="0"/>
              </a:rPr>
              <a:t>More focus should be put on the rural side of the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803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09816" y="6361455"/>
            <a:ext cx="3521245" cy="3760553"/>
          </a:xfrm>
          <a:prstGeom prst="rect">
            <a:avLst/>
          </a:prstGeom>
        </p:spPr>
      </p:pic>
      <p:pic>
        <p:nvPicPr>
          <p:cNvPr id="3" name="Picture 3"/>
          <p:cNvPicPr>
            <a:picLocks noChangeAspect="1"/>
          </p:cNvPicPr>
          <p:nvPr/>
        </p:nvPicPr>
        <p:blipFill>
          <a:blip r:embed="rId4"/>
          <a:srcRect/>
          <a:stretch>
            <a:fillRect/>
          </a:stretch>
        </p:blipFill>
        <p:spPr>
          <a:xfrm>
            <a:off x="9786457" y="480638"/>
            <a:ext cx="5673474" cy="3776696"/>
          </a:xfrm>
          <a:prstGeom prst="rect">
            <a:avLst/>
          </a:prstGeom>
        </p:spPr>
      </p:pic>
      <p:sp>
        <p:nvSpPr>
          <p:cNvPr id="4" name="TextBox 4"/>
          <p:cNvSpPr txBox="1"/>
          <p:nvPr/>
        </p:nvSpPr>
        <p:spPr>
          <a:xfrm>
            <a:off x="78157" y="205463"/>
            <a:ext cx="9065843" cy="833562"/>
          </a:xfrm>
          <a:prstGeom prst="rect">
            <a:avLst/>
          </a:prstGeom>
        </p:spPr>
        <p:txBody>
          <a:bodyPr lIns="0" tIns="0" rIns="0" bIns="0" rtlCol="0" anchor="t">
            <a:spAutoFit/>
          </a:bodyPr>
          <a:lstStyle/>
          <a:p>
            <a:pPr algn="ctr">
              <a:lnSpc>
                <a:spcPts val="6480"/>
              </a:lnSpc>
            </a:pPr>
            <a:r>
              <a:rPr lang="en-US" sz="5700" dirty="0">
                <a:solidFill>
                  <a:srgbClr val="EFCAA6"/>
                </a:solidFill>
                <a:latin typeface="Avenir Next LT Pro" panose="020B0504020202020204" pitchFamily="34" charset="77"/>
                <a:cs typeface="Times New Roman" panose="02020603050405020304" pitchFamily="18" charset="0"/>
              </a:rPr>
              <a:t>Reasons for the Solutions</a:t>
            </a:r>
          </a:p>
        </p:txBody>
      </p:sp>
      <p:sp>
        <p:nvSpPr>
          <p:cNvPr id="5" name="TextBox 5"/>
          <p:cNvSpPr txBox="1"/>
          <p:nvPr/>
        </p:nvSpPr>
        <p:spPr>
          <a:xfrm>
            <a:off x="-1500030" y="1398023"/>
            <a:ext cx="12660420" cy="1231106"/>
          </a:xfrm>
          <a:prstGeom prst="rect">
            <a:avLst/>
          </a:prstGeom>
        </p:spPr>
        <p:txBody>
          <a:bodyPr lIns="0" tIns="0" rIns="0" bIns="0" rtlCol="0" anchor="t">
            <a:spAutoFit/>
          </a:bodyPr>
          <a:lstStyle/>
          <a:p>
            <a:pPr algn="ctr">
              <a:lnSpc>
                <a:spcPts val="4759"/>
              </a:lnSpc>
            </a:pPr>
            <a:r>
              <a:rPr lang="en-US" sz="4000" dirty="0">
                <a:solidFill>
                  <a:srgbClr val="F89A00"/>
                </a:solidFill>
                <a:latin typeface="Avenir Next LT Pro" panose="020B0504020202020204" pitchFamily="34" charset="77"/>
                <a:cs typeface="Times New Roman" panose="02020603050405020304" pitchFamily="18" charset="0"/>
              </a:rPr>
              <a:t>Telemedicine, Tele-Conferencing And </a:t>
            </a:r>
          </a:p>
          <a:p>
            <a:pPr algn="ctr">
              <a:lnSpc>
                <a:spcPts val="4759"/>
              </a:lnSpc>
            </a:pPr>
            <a:r>
              <a:rPr lang="en-US" sz="4000" dirty="0">
                <a:solidFill>
                  <a:srgbClr val="F89A00"/>
                </a:solidFill>
                <a:latin typeface="Avenir Next LT Pro" panose="020B0504020202020204" pitchFamily="34" charset="77"/>
                <a:cs typeface="Times New Roman" panose="02020603050405020304" pitchFamily="18" charset="0"/>
              </a:rPr>
              <a:t>Mobile Medical Units </a:t>
            </a:r>
          </a:p>
        </p:txBody>
      </p:sp>
      <p:sp>
        <p:nvSpPr>
          <p:cNvPr id="6" name="TextBox 6"/>
          <p:cNvSpPr txBox="1"/>
          <p:nvPr/>
        </p:nvSpPr>
        <p:spPr>
          <a:xfrm>
            <a:off x="4611078" y="6488100"/>
            <a:ext cx="13213705" cy="2143215"/>
          </a:xfrm>
          <a:prstGeom prst="rect">
            <a:avLst/>
          </a:prstGeom>
        </p:spPr>
        <p:txBody>
          <a:bodyPr lIns="0" tIns="0" rIns="0" bIns="0" rtlCol="0" anchor="t">
            <a:spAutoFit/>
          </a:bodyPr>
          <a:lstStyle/>
          <a:p>
            <a:pPr>
              <a:lnSpc>
                <a:spcPts val="3359"/>
              </a:lnSpc>
            </a:pPr>
            <a:r>
              <a:rPr lang="en-US" sz="2400">
                <a:solidFill>
                  <a:srgbClr val="F6F5F2"/>
                </a:solidFill>
                <a:latin typeface="Times New Roman" panose="02020603050405020304" pitchFamily="18" charset="0"/>
                <a:cs typeface="Times New Roman" panose="02020603050405020304" pitchFamily="18" charset="0"/>
              </a:rPr>
              <a:t>Tata Trusts deployed a model in Mathura and Varanasi districts .Under this, Thirty-five telemedicine unit spokes connected to two doctors’ hubs and were supported by six mobile medical units. This translates into 500,000 medical consultations and screening, diagnosis, and on-going treatment of more than 100,000 individuals for NCDs such as diabetes, hypertension, and cancer. Besides, these hub-and-spoke models also provide necessary care for minor ailments that range from fevers to musculoskeletal disorders, etc. </a:t>
            </a:r>
          </a:p>
        </p:txBody>
      </p:sp>
      <p:sp>
        <p:nvSpPr>
          <p:cNvPr id="7" name="TextBox 7"/>
          <p:cNvSpPr txBox="1"/>
          <p:nvPr/>
        </p:nvSpPr>
        <p:spPr>
          <a:xfrm>
            <a:off x="4191000" y="5770666"/>
            <a:ext cx="2898575" cy="615553"/>
          </a:xfrm>
          <a:prstGeom prst="rect">
            <a:avLst/>
          </a:prstGeom>
        </p:spPr>
        <p:txBody>
          <a:bodyPr wrap="square" lIns="0" tIns="0" rIns="0" bIns="0" rtlCol="0" anchor="t">
            <a:spAutoFit/>
          </a:bodyPr>
          <a:lstStyle/>
          <a:p>
            <a:pPr algn="ctr">
              <a:lnSpc>
                <a:spcPts val="4759"/>
              </a:lnSpc>
            </a:pPr>
            <a:r>
              <a:rPr lang="en-US" sz="4000" dirty="0">
                <a:solidFill>
                  <a:srgbClr val="F89A00"/>
                </a:solidFill>
                <a:latin typeface="Avenir Next LT Pro" panose="020B0504020202020204" pitchFamily="34" charset="77"/>
                <a:cs typeface="Times New Roman" panose="02020603050405020304" pitchFamily="18" charset="0"/>
              </a:rPr>
              <a:t>Evidence</a:t>
            </a:r>
          </a:p>
        </p:txBody>
      </p:sp>
      <p:sp>
        <p:nvSpPr>
          <p:cNvPr id="8" name="TextBox 8"/>
          <p:cNvSpPr txBox="1"/>
          <p:nvPr/>
        </p:nvSpPr>
        <p:spPr>
          <a:xfrm>
            <a:off x="309816" y="3323429"/>
            <a:ext cx="2268543" cy="615553"/>
          </a:xfrm>
          <a:prstGeom prst="rect">
            <a:avLst/>
          </a:prstGeom>
        </p:spPr>
        <p:txBody>
          <a:bodyPr wrap="square" lIns="0" tIns="0" rIns="0" bIns="0" rtlCol="0" anchor="t">
            <a:spAutoFit/>
          </a:bodyPr>
          <a:lstStyle/>
          <a:p>
            <a:pPr algn="ctr">
              <a:lnSpc>
                <a:spcPts val="4759"/>
              </a:lnSpc>
            </a:pPr>
            <a:r>
              <a:rPr lang="en-US" sz="4000" dirty="0">
                <a:solidFill>
                  <a:srgbClr val="F89A00"/>
                </a:solidFill>
                <a:latin typeface="Avenir Next LT Pro" panose="020B0504020202020204" pitchFamily="34" charset="77"/>
                <a:cs typeface="Times New Roman" panose="02020603050405020304" pitchFamily="18" charset="0"/>
              </a:rPr>
              <a:t>Reason</a:t>
            </a:r>
          </a:p>
        </p:txBody>
      </p:sp>
      <p:sp>
        <p:nvSpPr>
          <p:cNvPr id="9" name="TextBox 9"/>
          <p:cNvSpPr txBox="1"/>
          <p:nvPr/>
        </p:nvSpPr>
        <p:spPr>
          <a:xfrm>
            <a:off x="309816" y="4219233"/>
            <a:ext cx="16954202" cy="12711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There has been a Growth of internet use in India and the internet penetration has been noticeable</a:t>
            </a:r>
          </a:p>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Although doctors may not be accessible, there is a great possibility that internet would be accessible to the patient .</a:t>
            </a:r>
          </a:p>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Mobile Medical Units on the other hand can be useful for cases when the patient is serious and can't visit the doctor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F456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342476" y="119007"/>
            <a:ext cx="1833648" cy="5280138"/>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43994">
            <a:off x="209059" y="7603902"/>
            <a:ext cx="2457361" cy="2475931"/>
          </a:xfrm>
          <a:prstGeom prst="rect">
            <a:avLst/>
          </a:prstGeom>
        </p:spPr>
      </p:pic>
      <p:pic>
        <p:nvPicPr>
          <p:cNvPr id="4" name="Picture 4"/>
          <p:cNvPicPr>
            <a:picLocks noChangeAspect="1"/>
          </p:cNvPicPr>
          <p:nvPr/>
        </p:nvPicPr>
        <p:blipFill>
          <a:blip r:embed="rId6"/>
          <a:srcRect/>
          <a:stretch>
            <a:fillRect/>
          </a:stretch>
        </p:blipFill>
        <p:spPr>
          <a:xfrm>
            <a:off x="10060793" y="130694"/>
            <a:ext cx="5438530" cy="3758984"/>
          </a:xfrm>
          <a:prstGeom prst="rect">
            <a:avLst/>
          </a:prstGeom>
        </p:spPr>
      </p:pic>
      <p:sp>
        <p:nvSpPr>
          <p:cNvPr id="5" name="TextBox 5"/>
          <p:cNvSpPr txBox="1"/>
          <p:nvPr/>
        </p:nvSpPr>
        <p:spPr>
          <a:xfrm>
            <a:off x="-1769559" y="372459"/>
            <a:ext cx="12830642" cy="1051570"/>
          </a:xfrm>
          <a:prstGeom prst="rect">
            <a:avLst/>
          </a:prstGeom>
        </p:spPr>
        <p:txBody>
          <a:bodyPr lIns="0" tIns="0" rIns="0" bIns="0" rtlCol="0" anchor="t">
            <a:spAutoFit/>
          </a:bodyPr>
          <a:lstStyle/>
          <a:p>
            <a:pPr algn="ctr">
              <a:lnSpc>
                <a:spcPts val="4079"/>
              </a:lnSpc>
            </a:pPr>
            <a:r>
              <a:rPr lang="en-US" sz="4000" dirty="0">
                <a:solidFill>
                  <a:srgbClr val="F89A00"/>
                </a:solidFill>
                <a:latin typeface="Avenir Next LT Pro" panose="020B0504020202020204" pitchFamily="34" charset="77"/>
                <a:cs typeface="Times New Roman" panose="02020603050405020304" pitchFamily="18" charset="0"/>
              </a:rPr>
              <a:t>Ambience Management And Structural </a:t>
            </a:r>
          </a:p>
          <a:p>
            <a:pPr algn="ctr">
              <a:lnSpc>
                <a:spcPts val="4079"/>
              </a:lnSpc>
            </a:pPr>
            <a:r>
              <a:rPr lang="en-US" sz="4000" dirty="0">
                <a:solidFill>
                  <a:srgbClr val="F89A00"/>
                </a:solidFill>
                <a:latin typeface="Avenir Next LT Pro" panose="020B0504020202020204" pitchFamily="34" charset="77"/>
                <a:cs typeface="Times New Roman" panose="02020603050405020304" pitchFamily="18" charset="0"/>
              </a:rPr>
              <a:t>Reforms To Existing PHCs And Hospital </a:t>
            </a:r>
          </a:p>
        </p:txBody>
      </p:sp>
      <p:sp>
        <p:nvSpPr>
          <p:cNvPr id="6" name="TextBox 6"/>
          <p:cNvSpPr txBox="1"/>
          <p:nvPr/>
        </p:nvSpPr>
        <p:spPr>
          <a:xfrm>
            <a:off x="1655342" y="5654486"/>
            <a:ext cx="2764258" cy="615553"/>
          </a:xfrm>
          <a:prstGeom prst="rect">
            <a:avLst/>
          </a:prstGeom>
        </p:spPr>
        <p:txBody>
          <a:bodyPr wrap="square" lIns="0" tIns="0" rIns="0" bIns="0" rtlCol="0" anchor="t">
            <a:spAutoFit/>
          </a:bodyPr>
          <a:lstStyle/>
          <a:p>
            <a:pPr algn="ctr">
              <a:lnSpc>
                <a:spcPts val="4759"/>
              </a:lnSpc>
            </a:pPr>
            <a:r>
              <a:rPr lang="en-US" sz="4000" dirty="0">
                <a:solidFill>
                  <a:srgbClr val="F89A00"/>
                </a:solidFill>
                <a:latin typeface="Avenir Next LT Pro" panose="020B0504020202020204" pitchFamily="34" charset="77"/>
                <a:cs typeface="Times New Roman" panose="02020603050405020304" pitchFamily="18" charset="0"/>
              </a:rPr>
              <a:t>Evidence</a:t>
            </a:r>
          </a:p>
        </p:txBody>
      </p:sp>
      <p:sp>
        <p:nvSpPr>
          <p:cNvPr id="7" name="TextBox 7"/>
          <p:cNvSpPr txBox="1"/>
          <p:nvPr/>
        </p:nvSpPr>
        <p:spPr>
          <a:xfrm>
            <a:off x="1655342" y="6527367"/>
            <a:ext cx="15379341" cy="837922"/>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6F5F2"/>
                </a:solidFill>
                <a:latin typeface="Times New Roman" panose="02020603050405020304" pitchFamily="18" charset="0"/>
                <a:cs typeface="Times New Roman" panose="02020603050405020304" pitchFamily="18" charset="0"/>
              </a:rPr>
              <a:t>In Delhi, Mohalla clinics have been opened and they have been working in a manner that resonates with the objectives. There are around 500 Mohalla clinics currently functional in Delhi </a:t>
            </a:r>
          </a:p>
        </p:txBody>
      </p:sp>
      <p:sp>
        <p:nvSpPr>
          <p:cNvPr id="8" name="TextBox 8"/>
          <p:cNvSpPr txBox="1"/>
          <p:nvPr/>
        </p:nvSpPr>
        <p:spPr>
          <a:xfrm>
            <a:off x="1655342" y="7646325"/>
            <a:ext cx="16738385" cy="83914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6F5F2"/>
                </a:solidFill>
                <a:latin typeface="Times New Roman" panose="02020603050405020304" pitchFamily="18" charset="0"/>
                <a:cs typeface="Times New Roman" panose="02020603050405020304" pitchFamily="18" charset="0"/>
              </a:rPr>
              <a:t>Tata Trusts, have employed a PPP with Nagpur MC helped modernize 25 urban PHCs. All this has resulted in increased utilisation of the same government facilities – there was a 250% increase in utilisation. </a:t>
            </a:r>
          </a:p>
        </p:txBody>
      </p:sp>
      <p:sp>
        <p:nvSpPr>
          <p:cNvPr id="9" name="TextBox 9"/>
          <p:cNvSpPr txBox="1"/>
          <p:nvPr/>
        </p:nvSpPr>
        <p:spPr>
          <a:xfrm>
            <a:off x="1655342" y="8831580"/>
            <a:ext cx="16632658" cy="83914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6F5F2"/>
                </a:solidFill>
                <a:latin typeface="Times New Roman" panose="02020603050405020304" pitchFamily="18" charset="0"/>
                <a:cs typeface="Times New Roman" panose="02020603050405020304" pitchFamily="18" charset="0"/>
              </a:rPr>
              <a:t>At the 129-year-old Regional Mental Hospital in Nagpur, The Tata Trusts have been working to address the critical needs of patients by building acute wards, washrooms, etc.</a:t>
            </a:r>
          </a:p>
        </p:txBody>
      </p:sp>
      <p:sp>
        <p:nvSpPr>
          <p:cNvPr id="10" name="TextBox 10"/>
          <p:cNvSpPr txBox="1"/>
          <p:nvPr/>
        </p:nvSpPr>
        <p:spPr>
          <a:xfrm>
            <a:off x="580403" y="4164705"/>
            <a:ext cx="15762073" cy="839140"/>
          </a:xfrm>
          <a:prstGeom prst="rect">
            <a:avLst/>
          </a:prstGeom>
        </p:spPr>
        <p:txBody>
          <a:bodyPr lIns="0" tIns="0" rIns="0" bIns="0" rtlCol="0" anchor="t">
            <a:spAutoFit/>
          </a:bodyPr>
          <a:lstStyle/>
          <a:p>
            <a:pPr>
              <a:lnSpc>
                <a:spcPts val="3359"/>
              </a:lnSpc>
            </a:pPr>
            <a:r>
              <a:rPr lang="en-US" sz="2400" dirty="0">
                <a:solidFill>
                  <a:srgbClr val="F6F5F2"/>
                </a:solidFill>
                <a:latin typeface="Times New Roman" panose="02020603050405020304" pitchFamily="18" charset="0"/>
                <a:cs typeface="Times New Roman" panose="02020603050405020304" pitchFamily="18" charset="0"/>
              </a:rPr>
              <a:t>By upgradation of the infrastructure, we can ensure that the extra load from higher segments the healthcare system is removed whilst making sure that patients don’t have to travel to long distance in order to get treatment. </a:t>
            </a:r>
          </a:p>
        </p:txBody>
      </p:sp>
      <p:sp>
        <p:nvSpPr>
          <p:cNvPr id="11" name="TextBox 11"/>
          <p:cNvSpPr txBox="1"/>
          <p:nvPr/>
        </p:nvSpPr>
        <p:spPr>
          <a:xfrm>
            <a:off x="158548" y="3363432"/>
            <a:ext cx="2716931" cy="615553"/>
          </a:xfrm>
          <a:prstGeom prst="rect">
            <a:avLst/>
          </a:prstGeom>
        </p:spPr>
        <p:txBody>
          <a:bodyPr wrap="square" lIns="0" tIns="0" rIns="0" bIns="0" rtlCol="0" anchor="t">
            <a:spAutoFit/>
          </a:bodyPr>
          <a:lstStyle/>
          <a:p>
            <a:pPr algn="ctr">
              <a:lnSpc>
                <a:spcPts val="4759"/>
              </a:lnSpc>
            </a:pPr>
            <a:r>
              <a:rPr lang="en-US" sz="4000" dirty="0">
                <a:solidFill>
                  <a:srgbClr val="F89A00"/>
                </a:solidFill>
                <a:latin typeface="Avenir Next LT Pro" panose="020B0504020202020204" pitchFamily="34" charset="77"/>
                <a:cs typeface="Times New Roman" panose="02020603050405020304" pitchFamily="18" charset="0"/>
              </a:rPr>
              <a:t>Reasons</a:t>
            </a:r>
            <a:endParaRPr lang="en-US" sz="3399" dirty="0">
              <a:solidFill>
                <a:srgbClr val="F89A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90">
          <a:fgClr>
            <a:srgbClr val="615F5D"/>
          </a:fgClr>
          <a:bgClr>
            <a:schemeClr val="bg2">
              <a:lumMod val="75000"/>
            </a:schemeClr>
          </a:bgClr>
        </a:patt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831716">
            <a:off x="159558" y="7696559"/>
            <a:ext cx="1624038" cy="2043984"/>
          </a:xfrm>
          <a:prstGeom prst="rect">
            <a:avLst/>
          </a:prstGeom>
        </p:spPr>
      </p:pic>
      <p:pic>
        <p:nvPicPr>
          <p:cNvPr id="3" name="Picture 3"/>
          <p:cNvPicPr>
            <a:picLocks noChangeAspect="1"/>
          </p:cNvPicPr>
          <p:nvPr/>
        </p:nvPicPr>
        <p:blipFill>
          <a:blip r:embed="rId4"/>
          <a:srcRect l="3232" r="3232"/>
          <a:stretch>
            <a:fillRect/>
          </a:stretch>
        </p:blipFill>
        <p:spPr>
          <a:xfrm>
            <a:off x="11605853" y="228353"/>
            <a:ext cx="6328749" cy="3467678"/>
          </a:xfrm>
          <a:prstGeom prst="rect">
            <a:avLst/>
          </a:prstGeom>
        </p:spPr>
      </p:pic>
      <p:sp>
        <p:nvSpPr>
          <p:cNvPr id="4" name="TextBox 4"/>
          <p:cNvSpPr txBox="1"/>
          <p:nvPr/>
        </p:nvSpPr>
        <p:spPr>
          <a:xfrm>
            <a:off x="185603" y="228353"/>
            <a:ext cx="10498211" cy="1577355"/>
          </a:xfrm>
          <a:prstGeom prst="rect">
            <a:avLst/>
          </a:prstGeom>
        </p:spPr>
        <p:txBody>
          <a:bodyPr lIns="0" tIns="0" rIns="0" bIns="0" rtlCol="0" anchor="t">
            <a:spAutoFit/>
          </a:bodyPr>
          <a:lstStyle/>
          <a:p>
            <a:pPr algn="ctr">
              <a:lnSpc>
                <a:spcPts val="4079"/>
              </a:lnSpc>
            </a:pPr>
            <a:r>
              <a:rPr lang="en-US" sz="4000" dirty="0">
                <a:solidFill>
                  <a:srgbClr val="F4D9BF"/>
                </a:solidFill>
                <a:latin typeface="Avenir Next LT Pro" panose="020B0504020202020204" pitchFamily="34" charset="77"/>
                <a:cs typeface="Times New Roman" panose="02020603050405020304" pitchFamily="18" charset="0"/>
              </a:rPr>
              <a:t>Building Capacity Of Frontline Workers and </a:t>
            </a:r>
          </a:p>
          <a:p>
            <a:pPr algn="ctr">
              <a:lnSpc>
                <a:spcPts val="4079"/>
              </a:lnSpc>
            </a:pPr>
            <a:r>
              <a:rPr lang="en-US" sz="4000" dirty="0">
                <a:solidFill>
                  <a:srgbClr val="F4D9BF"/>
                </a:solidFill>
                <a:latin typeface="Avenir Next LT Pro" panose="020B0504020202020204" pitchFamily="34" charset="77"/>
                <a:cs typeface="Times New Roman" panose="02020603050405020304" pitchFamily="18" charset="0"/>
              </a:rPr>
              <a:t>Putting More Focus On Creation Of Local Workers</a:t>
            </a:r>
          </a:p>
        </p:txBody>
      </p:sp>
      <p:sp>
        <p:nvSpPr>
          <p:cNvPr id="5" name="TextBox 5"/>
          <p:cNvSpPr txBox="1"/>
          <p:nvPr/>
        </p:nvSpPr>
        <p:spPr>
          <a:xfrm>
            <a:off x="1143000" y="5980998"/>
            <a:ext cx="2649745" cy="615553"/>
          </a:xfrm>
          <a:prstGeom prst="rect">
            <a:avLst/>
          </a:prstGeom>
        </p:spPr>
        <p:txBody>
          <a:bodyPr wrap="square" lIns="0" tIns="0" rIns="0" bIns="0" rtlCol="0" anchor="t">
            <a:spAutoFit/>
          </a:bodyPr>
          <a:lstStyle/>
          <a:p>
            <a:pPr algn="ctr">
              <a:lnSpc>
                <a:spcPts val="4759"/>
              </a:lnSpc>
            </a:pPr>
            <a:r>
              <a:rPr lang="en-US" sz="4000" dirty="0">
                <a:solidFill>
                  <a:srgbClr val="F4D9BF"/>
                </a:solidFill>
                <a:latin typeface="Avenir Next LT Pro" panose="020B0504020202020204" pitchFamily="34" charset="77"/>
                <a:cs typeface="Times New Roman" panose="02020603050405020304" pitchFamily="18" charset="0"/>
              </a:rPr>
              <a:t>Evidence</a:t>
            </a:r>
          </a:p>
        </p:txBody>
      </p:sp>
      <p:sp>
        <p:nvSpPr>
          <p:cNvPr id="6" name="TextBox 6"/>
          <p:cNvSpPr txBox="1"/>
          <p:nvPr/>
        </p:nvSpPr>
        <p:spPr>
          <a:xfrm>
            <a:off x="1275716" y="6775790"/>
            <a:ext cx="17259300" cy="835165"/>
          </a:xfrm>
          <a:prstGeom prst="rect">
            <a:avLst/>
          </a:prstGeom>
        </p:spPr>
        <p:txBody>
          <a:bodyPr lIns="0" tIns="0" rIns="0" bIns="0" rtlCol="0" anchor="t">
            <a:spAutoFit/>
          </a:bodyPr>
          <a:lstStyle/>
          <a:p>
            <a:pPr algn="ctr">
              <a:lnSpc>
                <a:spcPts val="3359"/>
              </a:lnSpc>
            </a:pPr>
            <a:r>
              <a:rPr lang="en-US" sz="2400">
                <a:solidFill>
                  <a:srgbClr val="F6F5F2"/>
                </a:solidFill>
                <a:latin typeface="Times New Roman" panose="02020603050405020304" pitchFamily="18" charset="0"/>
                <a:cs typeface="Times New Roman" panose="02020603050405020304" pitchFamily="18" charset="0"/>
              </a:rPr>
              <a:t>The Tata Trusts are helping mentor and build the capacity of frontline workers in 29 states and 9 union territories. More than 60,000 health workers across the country have been trained in NCD detection and management through the Tata Trusts Pan India NCD programme.</a:t>
            </a:r>
          </a:p>
        </p:txBody>
      </p:sp>
      <p:sp>
        <p:nvSpPr>
          <p:cNvPr id="7" name="TextBox 7"/>
          <p:cNvSpPr txBox="1"/>
          <p:nvPr/>
        </p:nvSpPr>
        <p:spPr>
          <a:xfrm>
            <a:off x="1808667" y="8431434"/>
            <a:ext cx="16193399" cy="835165"/>
          </a:xfrm>
          <a:prstGeom prst="rect">
            <a:avLst/>
          </a:prstGeom>
        </p:spPr>
        <p:txBody>
          <a:bodyPr lIns="0" tIns="0" rIns="0" bIns="0" rtlCol="0" anchor="t">
            <a:spAutoFit/>
          </a:bodyPr>
          <a:lstStyle/>
          <a:p>
            <a:pPr algn="ctr">
              <a:lnSpc>
                <a:spcPts val="3359"/>
              </a:lnSpc>
            </a:pPr>
            <a:r>
              <a:rPr lang="en-US" sz="2400">
                <a:solidFill>
                  <a:srgbClr val="F6F5F2"/>
                </a:solidFill>
                <a:latin typeface="Times New Roman" panose="02020603050405020304" pitchFamily="18" charset="0"/>
                <a:cs typeface="Times New Roman" panose="02020603050405020304" pitchFamily="18" charset="0"/>
              </a:rPr>
              <a:t>In an experimental intervention in 2013 in West Bengal, the Liver Foundation in collaboration with researchers offered more than seventy sessions of training to informal-sector providers over a period of nine months. </a:t>
            </a:r>
          </a:p>
        </p:txBody>
      </p:sp>
      <p:sp>
        <p:nvSpPr>
          <p:cNvPr id="8" name="TextBox 8"/>
          <p:cNvSpPr txBox="1"/>
          <p:nvPr/>
        </p:nvSpPr>
        <p:spPr>
          <a:xfrm>
            <a:off x="533400" y="3667585"/>
            <a:ext cx="3031414" cy="615553"/>
          </a:xfrm>
          <a:prstGeom prst="rect">
            <a:avLst/>
          </a:prstGeom>
        </p:spPr>
        <p:txBody>
          <a:bodyPr wrap="square" lIns="0" tIns="0" rIns="0" bIns="0" rtlCol="0" anchor="t">
            <a:spAutoFit/>
          </a:bodyPr>
          <a:lstStyle/>
          <a:p>
            <a:pPr algn="ctr">
              <a:lnSpc>
                <a:spcPts val="4759"/>
              </a:lnSpc>
            </a:pPr>
            <a:r>
              <a:rPr lang="en-US" sz="4000" dirty="0">
                <a:solidFill>
                  <a:srgbClr val="F4D9BF"/>
                </a:solidFill>
                <a:latin typeface="Avenir Next LT Pro" panose="020B0504020202020204" pitchFamily="34" charset="77"/>
                <a:cs typeface="Times New Roman" panose="02020603050405020304" pitchFamily="18" charset="0"/>
              </a:rPr>
              <a:t>Reasons</a:t>
            </a:r>
          </a:p>
        </p:txBody>
      </p:sp>
      <p:sp>
        <p:nvSpPr>
          <p:cNvPr id="9" name="TextBox 9"/>
          <p:cNvSpPr txBox="1"/>
          <p:nvPr/>
        </p:nvSpPr>
        <p:spPr>
          <a:xfrm>
            <a:off x="971577" y="4420932"/>
            <a:ext cx="17118256" cy="835165"/>
          </a:xfrm>
          <a:prstGeom prst="rect">
            <a:avLst/>
          </a:prstGeom>
        </p:spPr>
        <p:txBody>
          <a:bodyPr lIns="0" tIns="0" rIns="0" bIns="0" rtlCol="0" anchor="t">
            <a:spAutoFit/>
          </a:bodyPr>
          <a:lstStyle/>
          <a:p>
            <a:pPr algn="ctr">
              <a:lnSpc>
                <a:spcPts val="3359"/>
              </a:lnSpc>
            </a:pPr>
            <a:r>
              <a:rPr lang="en-US" sz="2400" dirty="0">
                <a:solidFill>
                  <a:srgbClr val="F6F5F2"/>
                </a:solidFill>
                <a:latin typeface="Times New Roman" panose="02020603050405020304" pitchFamily="18" charset="0"/>
                <a:cs typeface="Times New Roman" panose="02020603050405020304" pitchFamily="18" charset="0"/>
              </a:rPr>
              <a:t>By upgrading skills of good performing ASHA, ANM workers and posting them in their own rural and remote areas. We would encourage other to work harder and perform better to get posted in their own rural and remote areas of PHCs and CHCs.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1BCB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771762" y="6658842"/>
            <a:ext cx="4272991" cy="3628158"/>
          </a:xfrm>
          <a:prstGeom prst="rect">
            <a:avLst/>
          </a:prstGeom>
        </p:spPr>
      </p:pic>
      <p:pic>
        <p:nvPicPr>
          <p:cNvPr id="3" name="Picture 3"/>
          <p:cNvPicPr>
            <a:picLocks noChangeAspect="1"/>
          </p:cNvPicPr>
          <p:nvPr/>
        </p:nvPicPr>
        <p:blipFill>
          <a:blip r:embed="rId4"/>
          <a:srcRect/>
          <a:stretch>
            <a:fillRect/>
          </a:stretch>
        </p:blipFill>
        <p:spPr>
          <a:xfrm>
            <a:off x="11391573" y="165540"/>
            <a:ext cx="6257708" cy="3848919"/>
          </a:xfrm>
          <a:prstGeom prst="rect">
            <a:avLst/>
          </a:prstGeom>
        </p:spPr>
      </p:pic>
      <p:sp>
        <p:nvSpPr>
          <p:cNvPr id="4" name="TextBox 4"/>
          <p:cNvSpPr txBox="1"/>
          <p:nvPr/>
        </p:nvSpPr>
        <p:spPr>
          <a:xfrm>
            <a:off x="0" y="404484"/>
            <a:ext cx="9926047" cy="948055"/>
          </a:xfrm>
          <a:prstGeom prst="rect">
            <a:avLst/>
          </a:prstGeom>
        </p:spPr>
        <p:txBody>
          <a:bodyPr lIns="0" tIns="0" rIns="0" bIns="0" rtlCol="0" anchor="t">
            <a:spAutoFit/>
          </a:bodyPr>
          <a:lstStyle/>
          <a:p>
            <a:pPr algn="ctr">
              <a:lnSpc>
                <a:spcPts val="3739"/>
              </a:lnSpc>
            </a:pPr>
            <a:r>
              <a:rPr lang="en-US" sz="4000" dirty="0">
                <a:solidFill>
                  <a:srgbClr val="191919"/>
                </a:solidFill>
                <a:latin typeface="Avenir Next LT Pro" panose="020B0504020202020204" pitchFamily="34" charset="77"/>
                <a:cs typeface="Times New Roman" panose="02020603050405020304" pitchFamily="18" charset="0"/>
              </a:rPr>
              <a:t>Blending With The Community To Find Customized Solutions </a:t>
            </a:r>
          </a:p>
        </p:txBody>
      </p:sp>
      <p:sp>
        <p:nvSpPr>
          <p:cNvPr id="5" name="TextBox 5"/>
          <p:cNvSpPr txBox="1"/>
          <p:nvPr/>
        </p:nvSpPr>
        <p:spPr>
          <a:xfrm>
            <a:off x="-304800" y="6351065"/>
            <a:ext cx="3226464" cy="615553"/>
          </a:xfrm>
          <a:prstGeom prst="rect">
            <a:avLst/>
          </a:prstGeom>
        </p:spPr>
        <p:txBody>
          <a:bodyPr wrap="square" lIns="0" tIns="0" rIns="0" bIns="0" rtlCol="0" anchor="t">
            <a:spAutoFit/>
          </a:bodyPr>
          <a:lstStyle/>
          <a:p>
            <a:pPr algn="ctr">
              <a:lnSpc>
                <a:spcPts val="4759"/>
              </a:lnSpc>
            </a:pPr>
            <a:r>
              <a:rPr lang="en-US" sz="4000" dirty="0">
                <a:solidFill>
                  <a:srgbClr val="191919"/>
                </a:solidFill>
                <a:latin typeface="Avenir Next LT Pro" panose="020B0504020202020204" pitchFamily="34" charset="77"/>
                <a:cs typeface="Times New Roman" panose="02020603050405020304" pitchFamily="18" charset="0"/>
              </a:rPr>
              <a:t>Evidence</a:t>
            </a:r>
            <a:endParaRPr lang="en-US" sz="3399" dirty="0">
              <a:solidFill>
                <a:srgbClr val="191919"/>
              </a:solidFill>
              <a:latin typeface="Avenir Next LT Pro" panose="020B0504020202020204" pitchFamily="34" charset="77"/>
              <a:cs typeface="Times New Roman" panose="02020603050405020304" pitchFamily="18" charset="0"/>
            </a:endParaRPr>
          </a:p>
        </p:txBody>
      </p:sp>
      <p:sp>
        <p:nvSpPr>
          <p:cNvPr id="6" name="TextBox 6"/>
          <p:cNvSpPr txBox="1"/>
          <p:nvPr/>
        </p:nvSpPr>
        <p:spPr>
          <a:xfrm>
            <a:off x="354936" y="7175675"/>
            <a:ext cx="14599387" cy="396240"/>
          </a:xfrm>
          <a:prstGeom prst="rect">
            <a:avLst/>
          </a:prstGeom>
        </p:spPr>
        <p:txBody>
          <a:bodyPr lIns="0" tIns="0" rIns="0" bIns="0" rtlCol="0" anchor="t">
            <a:spAutoFit/>
          </a:bodyPr>
          <a:lstStyle/>
          <a:p>
            <a:pPr>
              <a:lnSpc>
                <a:spcPts val="3359"/>
              </a:lnSpc>
            </a:pPr>
            <a:r>
              <a:rPr lang="en-US" sz="2400">
                <a:solidFill>
                  <a:srgbClr val="191919"/>
                </a:solidFill>
                <a:latin typeface="Times New Roman" panose="02020603050405020304" pitchFamily="18" charset="0"/>
                <a:cs typeface="Times New Roman" panose="02020603050405020304" pitchFamily="18" charset="0"/>
              </a:rPr>
              <a:t>An example is the creation of society based temporary beds (as was in the case of COVID-19 in Delhi). </a:t>
            </a:r>
          </a:p>
        </p:txBody>
      </p:sp>
      <p:sp>
        <p:nvSpPr>
          <p:cNvPr id="7" name="TextBox 7"/>
          <p:cNvSpPr txBox="1"/>
          <p:nvPr/>
        </p:nvSpPr>
        <p:spPr>
          <a:xfrm>
            <a:off x="362712" y="7826152"/>
            <a:ext cx="13018290" cy="835165"/>
          </a:xfrm>
          <a:prstGeom prst="rect">
            <a:avLst/>
          </a:prstGeom>
        </p:spPr>
        <p:txBody>
          <a:bodyPr lIns="0" tIns="0" rIns="0" bIns="0" rtlCol="0" anchor="t">
            <a:spAutoFit/>
          </a:bodyPr>
          <a:lstStyle/>
          <a:p>
            <a:pPr>
              <a:lnSpc>
                <a:spcPts val="3359"/>
              </a:lnSpc>
            </a:pPr>
            <a:r>
              <a:rPr lang="en-US" sz="2400" dirty="0">
                <a:solidFill>
                  <a:srgbClr val="191919"/>
                </a:solidFill>
                <a:latin typeface="Times New Roman" panose="02020603050405020304" pitchFamily="18" charset="0"/>
                <a:cs typeface="Times New Roman" panose="02020603050405020304" pitchFamily="18" charset="0"/>
              </a:rPr>
              <a:t>Kerala is a good example that took help of educated youth and Panchayati Raj Institutions for implementing her health </a:t>
            </a:r>
            <a:r>
              <a:rPr lang="en-US" sz="2400" dirty="0" err="1">
                <a:solidFill>
                  <a:srgbClr val="191919"/>
                </a:solidFill>
                <a:latin typeface="Times New Roman" panose="02020603050405020304" pitchFamily="18" charset="0"/>
                <a:cs typeface="Times New Roman" panose="02020603050405020304" pitchFamily="18" charset="0"/>
              </a:rPr>
              <a:t>programmes</a:t>
            </a:r>
            <a:r>
              <a:rPr lang="en-US" sz="2400" dirty="0">
                <a:solidFill>
                  <a:srgbClr val="191919"/>
                </a:solidFill>
                <a:latin typeface="Times New Roman" panose="02020603050405020304" pitchFamily="18" charset="0"/>
                <a:cs typeface="Times New Roman" panose="02020603050405020304" pitchFamily="18" charset="0"/>
              </a:rPr>
              <a:t>.  </a:t>
            </a:r>
          </a:p>
        </p:txBody>
      </p:sp>
      <p:sp>
        <p:nvSpPr>
          <p:cNvPr id="8" name="TextBox 8"/>
          <p:cNvSpPr txBox="1"/>
          <p:nvPr/>
        </p:nvSpPr>
        <p:spPr>
          <a:xfrm>
            <a:off x="0" y="3417242"/>
            <a:ext cx="2616864" cy="615553"/>
          </a:xfrm>
          <a:prstGeom prst="rect">
            <a:avLst/>
          </a:prstGeom>
        </p:spPr>
        <p:txBody>
          <a:bodyPr wrap="square" lIns="0" tIns="0" rIns="0" bIns="0" rtlCol="0" anchor="t">
            <a:spAutoFit/>
          </a:bodyPr>
          <a:lstStyle/>
          <a:p>
            <a:pPr algn="ctr">
              <a:lnSpc>
                <a:spcPts val="4759"/>
              </a:lnSpc>
            </a:pPr>
            <a:r>
              <a:rPr lang="en-US" sz="4000" dirty="0">
                <a:solidFill>
                  <a:srgbClr val="191919"/>
                </a:solidFill>
                <a:latin typeface="Avenir Next LT Pro" panose="020B0504020202020204" pitchFamily="34" charset="77"/>
                <a:cs typeface="Times New Roman" panose="02020603050405020304" pitchFamily="18" charset="0"/>
              </a:rPr>
              <a:t>Reasons</a:t>
            </a:r>
            <a:endParaRPr lang="en-US" sz="3399" dirty="0">
              <a:solidFill>
                <a:srgbClr val="191919"/>
              </a:solidFill>
              <a:latin typeface="Avenir Next LT Pro" panose="020B0504020202020204" pitchFamily="34" charset="77"/>
              <a:cs typeface="Times New Roman" panose="02020603050405020304" pitchFamily="18" charset="0"/>
            </a:endParaRPr>
          </a:p>
        </p:txBody>
      </p:sp>
      <p:sp>
        <p:nvSpPr>
          <p:cNvPr id="9" name="TextBox 9"/>
          <p:cNvSpPr txBox="1"/>
          <p:nvPr/>
        </p:nvSpPr>
        <p:spPr>
          <a:xfrm>
            <a:off x="354936" y="4328160"/>
            <a:ext cx="17578128" cy="835165"/>
          </a:xfrm>
          <a:prstGeom prst="rect">
            <a:avLst/>
          </a:prstGeom>
        </p:spPr>
        <p:txBody>
          <a:bodyPr lIns="0" tIns="0" rIns="0" bIns="0" rtlCol="0" anchor="t">
            <a:spAutoFit/>
          </a:bodyPr>
          <a:lstStyle/>
          <a:p>
            <a:pPr>
              <a:lnSpc>
                <a:spcPts val="3359"/>
              </a:lnSpc>
            </a:pPr>
            <a:r>
              <a:rPr lang="en-US" sz="2400">
                <a:solidFill>
                  <a:srgbClr val="191919"/>
                </a:solidFill>
                <a:latin typeface="Times New Roman" panose="02020603050405020304" pitchFamily="18" charset="0"/>
                <a:cs typeface="Times New Roman" panose="02020603050405020304" pitchFamily="18" charset="0"/>
              </a:rPr>
              <a:t>By reaching out to people in community, there can be better transmission of intended information as well as mimicking of practices(such as wearing masks) can be achieved in a better manner.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670349" y="1028700"/>
            <a:ext cx="4272991" cy="3628158"/>
          </a:xfrm>
          <a:prstGeom prst="rect">
            <a:avLst/>
          </a:prstGeom>
        </p:spPr>
      </p:pic>
      <p:pic>
        <p:nvPicPr>
          <p:cNvPr id="3" name="Picture 3"/>
          <p:cNvPicPr>
            <a:picLocks noChangeAspect="1"/>
          </p:cNvPicPr>
          <p:nvPr/>
        </p:nvPicPr>
        <p:blipFill>
          <a:blip r:embed="rId5"/>
          <a:srcRect/>
          <a:stretch>
            <a:fillRect/>
          </a:stretch>
        </p:blipFill>
        <p:spPr>
          <a:xfrm>
            <a:off x="9144000" y="1087276"/>
            <a:ext cx="5160174" cy="3440116"/>
          </a:xfrm>
          <a:prstGeom prst="rect">
            <a:avLst/>
          </a:prstGeom>
        </p:spPr>
      </p:pic>
      <p:sp>
        <p:nvSpPr>
          <p:cNvPr id="4" name="TextBox 4"/>
          <p:cNvSpPr txBox="1"/>
          <p:nvPr/>
        </p:nvSpPr>
        <p:spPr>
          <a:xfrm>
            <a:off x="220153" y="414094"/>
            <a:ext cx="8115300" cy="948055"/>
          </a:xfrm>
          <a:prstGeom prst="rect">
            <a:avLst/>
          </a:prstGeom>
        </p:spPr>
        <p:txBody>
          <a:bodyPr lIns="0" tIns="0" rIns="0" bIns="0" rtlCol="0" anchor="t">
            <a:spAutoFit/>
          </a:bodyPr>
          <a:lstStyle/>
          <a:p>
            <a:pPr algn="ctr">
              <a:lnSpc>
                <a:spcPts val="3739"/>
              </a:lnSpc>
            </a:pPr>
            <a:r>
              <a:rPr lang="en-US" sz="4000" dirty="0">
                <a:solidFill>
                  <a:srgbClr val="F6F5F2"/>
                </a:solidFill>
                <a:latin typeface="Avenir Next LT Pro" panose="020B0504020202020204" pitchFamily="34" charset="77"/>
                <a:cs typeface="Times New Roman" panose="02020603050405020304" pitchFamily="18" charset="0"/>
              </a:rPr>
              <a:t>Increasing Technology Adoption In Improving Healthcare</a:t>
            </a:r>
          </a:p>
        </p:txBody>
      </p:sp>
      <p:sp>
        <p:nvSpPr>
          <p:cNvPr id="5" name="TextBox 5"/>
          <p:cNvSpPr txBox="1"/>
          <p:nvPr/>
        </p:nvSpPr>
        <p:spPr>
          <a:xfrm>
            <a:off x="220153" y="6653209"/>
            <a:ext cx="2790583" cy="615553"/>
          </a:xfrm>
          <a:prstGeom prst="rect">
            <a:avLst/>
          </a:prstGeom>
        </p:spPr>
        <p:txBody>
          <a:bodyPr wrap="square" lIns="0" tIns="0" rIns="0" bIns="0" rtlCol="0" anchor="t">
            <a:spAutoFit/>
          </a:bodyPr>
          <a:lstStyle/>
          <a:p>
            <a:pPr algn="ctr">
              <a:lnSpc>
                <a:spcPts val="4759"/>
              </a:lnSpc>
            </a:pPr>
            <a:r>
              <a:rPr lang="en-US" sz="4000" dirty="0">
                <a:solidFill>
                  <a:srgbClr val="F6F5F2"/>
                </a:solidFill>
                <a:latin typeface="Times New Roman" panose="02020603050405020304" pitchFamily="18" charset="0"/>
                <a:cs typeface="Times New Roman" panose="02020603050405020304" pitchFamily="18" charset="0"/>
              </a:rPr>
              <a:t>Evidence</a:t>
            </a:r>
          </a:p>
        </p:txBody>
      </p:sp>
      <p:sp>
        <p:nvSpPr>
          <p:cNvPr id="6" name="TextBox 6"/>
          <p:cNvSpPr txBox="1"/>
          <p:nvPr/>
        </p:nvSpPr>
        <p:spPr>
          <a:xfrm>
            <a:off x="257417" y="7628222"/>
            <a:ext cx="16549428" cy="83516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6F5F2"/>
                </a:solidFill>
                <a:latin typeface="Times New Roman" panose="02020603050405020304" pitchFamily="18" charset="0"/>
                <a:cs typeface="Times New Roman" panose="02020603050405020304" pitchFamily="18" charset="0"/>
              </a:rPr>
              <a:t>ASMAN is an application that incorporates clinical decision support systems on a platform that utilises online and offline medical oversights for timely interventions in intrapartum and neonatal care. </a:t>
            </a:r>
          </a:p>
        </p:txBody>
      </p:sp>
      <p:sp>
        <p:nvSpPr>
          <p:cNvPr id="7" name="TextBox 7"/>
          <p:cNvSpPr txBox="1"/>
          <p:nvPr/>
        </p:nvSpPr>
        <p:spPr>
          <a:xfrm>
            <a:off x="220153" y="8831580"/>
            <a:ext cx="16230600" cy="835165"/>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6F5F2"/>
                </a:solidFill>
                <a:latin typeface="Times New Roman" panose="02020603050405020304" pitchFamily="18" charset="0"/>
                <a:cs typeface="Times New Roman" panose="02020603050405020304" pitchFamily="18" charset="0"/>
              </a:rPr>
              <a:t>Over 1.1 million electronic health records (EHR) were created in Telangana, pushing the state to aggressively adopt telehealth to network over 60 HUB hospitals and 3000 PHCs. </a:t>
            </a:r>
          </a:p>
        </p:txBody>
      </p:sp>
      <p:sp>
        <p:nvSpPr>
          <p:cNvPr id="8" name="TextBox 8"/>
          <p:cNvSpPr txBox="1"/>
          <p:nvPr/>
        </p:nvSpPr>
        <p:spPr>
          <a:xfrm>
            <a:off x="98875" y="3853791"/>
            <a:ext cx="2949124" cy="615553"/>
          </a:xfrm>
          <a:prstGeom prst="rect">
            <a:avLst/>
          </a:prstGeom>
        </p:spPr>
        <p:txBody>
          <a:bodyPr wrap="square" lIns="0" tIns="0" rIns="0" bIns="0" rtlCol="0" anchor="t">
            <a:spAutoFit/>
          </a:bodyPr>
          <a:lstStyle/>
          <a:p>
            <a:pPr algn="ctr">
              <a:lnSpc>
                <a:spcPts val="4759"/>
              </a:lnSpc>
            </a:pPr>
            <a:r>
              <a:rPr lang="en-US" sz="4000" dirty="0">
                <a:solidFill>
                  <a:srgbClr val="F6F5F2"/>
                </a:solidFill>
                <a:latin typeface="Avenir Next LT Pro" panose="020B0504020202020204" pitchFamily="34" charset="77"/>
                <a:cs typeface="Times New Roman" panose="02020603050405020304" pitchFamily="18" charset="0"/>
              </a:rPr>
              <a:t>Reasons</a:t>
            </a:r>
          </a:p>
        </p:txBody>
      </p:sp>
      <p:sp>
        <p:nvSpPr>
          <p:cNvPr id="9" name="TextBox 9"/>
          <p:cNvSpPr txBox="1"/>
          <p:nvPr/>
        </p:nvSpPr>
        <p:spPr>
          <a:xfrm>
            <a:off x="609599" y="4921359"/>
            <a:ext cx="17225945" cy="835165"/>
          </a:xfrm>
          <a:prstGeom prst="rect">
            <a:avLst/>
          </a:prstGeom>
        </p:spPr>
        <p:txBody>
          <a:bodyPr wrap="square" lIns="0" tIns="0" rIns="0" bIns="0" rtlCol="0" anchor="t">
            <a:spAutoFit/>
          </a:bodyPr>
          <a:lstStyle/>
          <a:p>
            <a:pPr>
              <a:lnSpc>
                <a:spcPts val="3359"/>
              </a:lnSpc>
            </a:pPr>
            <a:r>
              <a:rPr lang="en-US" sz="2400" dirty="0">
                <a:solidFill>
                  <a:srgbClr val="F6F5F2"/>
                </a:solidFill>
                <a:latin typeface="Times New Roman" panose="02020603050405020304" pitchFamily="18" charset="0"/>
                <a:cs typeface="Times New Roman" panose="02020603050405020304" pitchFamily="18" charset="0"/>
              </a:rPr>
              <a:t>By the adoption of newer technologies managing, operating as well as attending patients would be made easier. Patients will be able to get in depth analysis.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sp>
        <p:nvSpPr>
          <p:cNvPr id="2" name="TextBox 2"/>
          <p:cNvSpPr txBox="1"/>
          <p:nvPr/>
        </p:nvSpPr>
        <p:spPr>
          <a:xfrm>
            <a:off x="1257511" y="285657"/>
            <a:ext cx="15440754" cy="1051570"/>
          </a:xfrm>
          <a:prstGeom prst="rect">
            <a:avLst/>
          </a:prstGeom>
        </p:spPr>
        <p:txBody>
          <a:bodyPr lIns="0" tIns="0" rIns="0" bIns="0" rtlCol="0" anchor="t">
            <a:spAutoFit/>
          </a:bodyPr>
          <a:lstStyle/>
          <a:p>
            <a:pPr algn="ctr">
              <a:lnSpc>
                <a:spcPts val="4079"/>
              </a:lnSpc>
            </a:pPr>
            <a:r>
              <a:rPr lang="en-US" sz="4000" dirty="0">
                <a:solidFill>
                  <a:srgbClr val="F6F5F2"/>
                </a:solidFill>
                <a:latin typeface="Avenir Next LT Pro" panose="020B0504020202020204" pitchFamily="34" charset="77"/>
                <a:cs typeface="Times New Roman" panose="02020603050405020304" pitchFamily="18" charset="0"/>
              </a:rPr>
              <a:t>Strengthening Systems Through Research, Data, Partnerships And Policy Advocacy</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5305" y="1028700"/>
            <a:ext cx="2392184" cy="154839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31716">
            <a:off x="53586" y="7686552"/>
            <a:ext cx="1624038" cy="2043984"/>
          </a:xfrm>
          <a:prstGeom prst="rect">
            <a:avLst/>
          </a:prstGeom>
        </p:spPr>
      </p:pic>
      <p:pic>
        <p:nvPicPr>
          <p:cNvPr id="5" name="Picture 5"/>
          <p:cNvPicPr>
            <a:picLocks noChangeAspect="1"/>
          </p:cNvPicPr>
          <p:nvPr/>
        </p:nvPicPr>
        <p:blipFill>
          <a:blip r:embed="rId6"/>
          <a:srcRect/>
          <a:stretch>
            <a:fillRect/>
          </a:stretch>
        </p:blipFill>
        <p:spPr>
          <a:xfrm>
            <a:off x="11602839" y="1123309"/>
            <a:ext cx="6215623" cy="3242484"/>
          </a:xfrm>
          <a:prstGeom prst="rect">
            <a:avLst/>
          </a:prstGeom>
        </p:spPr>
      </p:pic>
      <p:sp>
        <p:nvSpPr>
          <p:cNvPr id="6" name="TextBox 6"/>
          <p:cNvSpPr txBox="1"/>
          <p:nvPr/>
        </p:nvSpPr>
        <p:spPr>
          <a:xfrm>
            <a:off x="784852" y="5772116"/>
            <a:ext cx="2598694" cy="615553"/>
          </a:xfrm>
          <a:prstGeom prst="rect">
            <a:avLst/>
          </a:prstGeom>
        </p:spPr>
        <p:txBody>
          <a:bodyPr wrap="square" lIns="0" tIns="0" rIns="0" bIns="0" rtlCol="0" anchor="t">
            <a:spAutoFit/>
          </a:bodyPr>
          <a:lstStyle/>
          <a:p>
            <a:pPr algn="ctr">
              <a:lnSpc>
                <a:spcPts val="4759"/>
              </a:lnSpc>
            </a:pPr>
            <a:r>
              <a:rPr lang="en-US" sz="4000" dirty="0">
                <a:solidFill>
                  <a:srgbClr val="F6F5F2"/>
                </a:solidFill>
                <a:latin typeface="Avenir Next LT Pro" panose="020B0504020202020204" pitchFamily="34" charset="77"/>
                <a:cs typeface="Times New Roman" panose="02020603050405020304" pitchFamily="18" charset="0"/>
              </a:rPr>
              <a:t>Evidence</a:t>
            </a:r>
          </a:p>
        </p:txBody>
      </p:sp>
      <p:sp>
        <p:nvSpPr>
          <p:cNvPr id="7" name="TextBox 7"/>
          <p:cNvSpPr txBox="1"/>
          <p:nvPr/>
        </p:nvSpPr>
        <p:spPr>
          <a:xfrm>
            <a:off x="1028700" y="6600405"/>
            <a:ext cx="17259300" cy="835165"/>
          </a:xfrm>
          <a:prstGeom prst="rect">
            <a:avLst/>
          </a:prstGeom>
        </p:spPr>
        <p:txBody>
          <a:bodyPr lIns="0" tIns="0" rIns="0" bIns="0" rtlCol="0" anchor="t">
            <a:spAutoFit/>
          </a:bodyPr>
          <a:lstStyle/>
          <a:p>
            <a:pPr>
              <a:lnSpc>
                <a:spcPts val="3359"/>
              </a:lnSpc>
            </a:pPr>
            <a:r>
              <a:rPr lang="en-US" sz="2400">
                <a:solidFill>
                  <a:srgbClr val="F6F5F2"/>
                </a:solidFill>
                <a:latin typeface="Times New Roman" panose="02020603050405020304" pitchFamily="18" charset="0"/>
                <a:cs typeface="Times New Roman" panose="02020603050405020304" pitchFamily="18" charset="0"/>
              </a:rPr>
              <a:t>The Tata Trusts has incubated the Health Systems Transformation Platform (HSTP), to be an enabler of state-level capacity to evaluate, redesign and strengthen healthcare systems.</a:t>
            </a:r>
          </a:p>
        </p:txBody>
      </p:sp>
      <p:sp>
        <p:nvSpPr>
          <p:cNvPr id="8" name="TextBox 8"/>
          <p:cNvSpPr txBox="1"/>
          <p:nvPr/>
        </p:nvSpPr>
        <p:spPr>
          <a:xfrm>
            <a:off x="1065901" y="7893204"/>
            <a:ext cx="16193399" cy="399148"/>
          </a:xfrm>
          <a:prstGeom prst="rect">
            <a:avLst/>
          </a:prstGeom>
        </p:spPr>
        <p:txBody>
          <a:bodyPr lIns="0" tIns="0" rIns="0" bIns="0" rtlCol="0" anchor="t">
            <a:spAutoFit/>
          </a:bodyPr>
          <a:lstStyle/>
          <a:p>
            <a:pPr>
              <a:lnSpc>
                <a:spcPts val="3359"/>
              </a:lnSpc>
            </a:pPr>
            <a:r>
              <a:rPr lang="en-US" sz="2400">
                <a:solidFill>
                  <a:srgbClr val="F6F5F2"/>
                </a:solidFill>
                <a:latin typeface="Times New Roman" panose="02020603050405020304" pitchFamily="18" charset="0"/>
                <a:cs typeface="Times New Roman" panose="02020603050405020304" pitchFamily="18" charset="0"/>
              </a:rPr>
              <a:t>The not-for-profit HSTP partners with the prestigious Harvard TH Chan School of Public Health at Harvard University, USA. </a:t>
            </a:r>
          </a:p>
        </p:txBody>
      </p:sp>
      <p:sp>
        <p:nvSpPr>
          <p:cNvPr id="9" name="TextBox 9"/>
          <p:cNvSpPr txBox="1"/>
          <p:nvPr/>
        </p:nvSpPr>
        <p:spPr>
          <a:xfrm>
            <a:off x="390755" y="3939364"/>
            <a:ext cx="2992791" cy="615553"/>
          </a:xfrm>
          <a:prstGeom prst="rect">
            <a:avLst/>
          </a:prstGeom>
        </p:spPr>
        <p:txBody>
          <a:bodyPr wrap="square" lIns="0" tIns="0" rIns="0" bIns="0" rtlCol="0" anchor="t">
            <a:spAutoFit/>
          </a:bodyPr>
          <a:lstStyle/>
          <a:p>
            <a:pPr algn="ctr">
              <a:lnSpc>
                <a:spcPts val="4759"/>
              </a:lnSpc>
            </a:pPr>
            <a:r>
              <a:rPr lang="en-US" sz="4000" dirty="0">
                <a:solidFill>
                  <a:srgbClr val="F6F5F2"/>
                </a:solidFill>
                <a:latin typeface="Avenir Next LT Pro" panose="020B0504020202020204" pitchFamily="34" charset="77"/>
                <a:cs typeface="Times New Roman" panose="02020603050405020304" pitchFamily="18" charset="0"/>
              </a:rPr>
              <a:t>Reasons</a:t>
            </a:r>
          </a:p>
        </p:txBody>
      </p:sp>
      <p:sp>
        <p:nvSpPr>
          <p:cNvPr id="10" name="TextBox 10"/>
          <p:cNvSpPr txBox="1"/>
          <p:nvPr/>
        </p:nvSpPr>
        <p:spPr>
          <a:xfrm>
            <a:off x="784852" y="4744041"/>
            <a:ext cx="17118256" cy="835165"/>
          </a:xfrm>
          <a:prstGeom prst="rect">
            <a:avLst/>
          </a:prstGeom>
        </p:spPr>
        <p:txBody>
          <a:bodyPr lIns="0" tIns="0" rIns="0" bIns="0" rtlCol="0" anchor="t">
            <a:spAutoFit/>
          </a:bodyPr>
          <a:lstStyle/>
          <a:p>
            <a:pPr algn="ctr">
              <a:lnSpc>
                <a:spcPts val="3359"/>
              </a:lnSpc>
            </a:pPr>
            <a:r>
              <a:rPr lang="en-US" sz="2400" dirty="0">
                <a:solidFill>
                  <a:srgbClr val="F6F5F2"/>
                </a:solidFill>
                <a:latin typeface="Times New Roman" panose="02020603050405020304" pitchFamily="18" charset="0"/>
                <a:cs typeface="Times New Roman" panose="02020603050405020304" pitchFamily="18" charset="0"/>
              </a:rPr>
              <a:t> The investment in medical research sector in India is poor. Therefore, newer investments are needed to bolster India’s research and take it on a path of self-reliance.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AutoShape 2"/>
          <p:cNvSpPr/>
          <p:nvPr/>
        </p:nvSpPr>
        <p:spPr>
          <a:xfrm>
            <a:off x="0" y="8016017"/>
            <a:ext cx="18288000" cy="2355685"/>
          </a:xfrm>
          <a:prstGeom prst="rect">
            <a:avLst/>
          </a:prstGeom>
          <a:solidFill>
            <a:srgbClr val="F4E9DD"/>
          </a:solidFill>
        </p:spPr>
      </p:sp>
      <p:grpSp>
        <p:nvGrpSpPr>
          <p:cNvPr id="3" name="Group 3"/>
          <p:cNvGrpSpPr/>
          <p:nvPr/>
        </p:nvGrpSpPr>
        <p:grpSpPr>
          <a:xfrm>
            <a:off x="9440431" y="596385"/>
            <a:ext cx="6256770" cy="7595116"/>
            <a:chOff x="126345" y="0"/>
            <a:chExt cx="14181554" cy="14457652"/>
          </a:xfrm>
        </p:grpSpPr>
        <p:pic>
          <p:nvPicPr>
            <p:cNvPr id="4" name="Picture 4"/>
            <p:cNvPicPr>
              <a:picLocks noChangeAspect="1"/>
            </p:cNvPicPr>
            <p:nvPr/>
          </p:nvPicPr>
          <p:blipFill>
            <a:blip r:embed="rId2"/>
            <a:srcRect t="32451"/>
            <a:stretch>
              <a:fillRect/>
            </a:stretch>
          </p:blipFill>
          <p:spPr>
            <a:xfrm>
              <a:off x="331817" y="0"/>
              <a:ext cx="10261251" cy="691728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345" y="13477"/>
              <a:ext cx="14181554" cy="14444175"/>
            </a:xfrm>
            <a:prstGeom prst="rect">
              <a:avLst/>
            </a:prstGeom>
          </p:spPr>
        </p:pic>
      </p:grpSp>
      <p:sp>
        <p:nvSpPr>
          <p:cNvPr id="6" name="TextBox 6"/>
          <p:cNvSpPr txBox="1"/>
          <p:nvPr/>
        </p:nvSpPr>
        <p:spPr>
          <a:xfrm>
            <a:off x="954605" y="2705100"/>
            <a:ext cx="7655995" cy="3077766"/>
          </a:xfrm>
          <a:prstGeom prst="rect">
            <a:avLst/>
          </a:prstGeom>
        </p:spPr>
        <p:txBody>
          <a:bodyPr wrap="square" lIns="0" tIns="0" rIns="0" bIns="0" rtlCol="0" anchor="t">
            <a:spAutoFit/>
          </a:bodyPr>
          <a:lstStyle/>
          <a:p>
            <a:pPr>
              <a:lnSpc>
                <a:spcPts val="11983"/>
              </a:lnSpc>
            </a:pPr>
            <a:r>
              <a:rPr lang="en-US" sz="11983" dirty="0">
                <a:solidFill>
                  <a:srgbClr val="191919"/>
                </a:solidFill>
                <a:latin typeface="Avenir Next LT Pro" panose="020B0504020202020204" pitchFamily="34" charset="77"/>
              </a:rPr>
              <a:t>Education</a:t>
            </a:r>
          </a:p>
          <a:p>
            <a:pPr>
              <a:lnSpc>
                <a:spcPts val="11983"/>
              </a:lnSpc>
            </a:pPr>
            <a:r>
              <a:rPr lang="en-US" sz="11983" dirty="0">
                <a:solidFill>
                  <a:srgbClr val="191919"/>
                </a:solidFill>
                <a:latin typeface="Avenir Next LT Pro" panose="020B0504020202020204" pitchFamily="34" charset="77"/>
              </a:rPr>
              <a:t>Sector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776304" y="4260841"/>
            <a:ext cx="7110649" cy="4063228"/>
          </a:xfrm>
          <a:prstGeom prst="rect">
            <a:avLst/>
          </a:prstGeom>
        </p:spPr>
      </p:pic>
      <p:sp>
        <p:nvSpPr>
          <p:cNvPr id="4" name="TextBox 4"/>
          <p:cNvSpPr txBox="1"/>
          <p:nvPr/>
        </p:nvSpPr>
        <p:spPr>
          <a:xfrm>
            <a:off x="-236485" y="1947419"/>
            <a:ext cx="8049880" cy="580390"/>
          </a:xfrm>
          <a:prstGeom prst="rect">
            <a:avLst/>
          </a:prstGeom>
        </p:spPr>
        <p:txBody>
          <a:bodyPr lIns="0" tIns="0" rIns="0" bIns="0" rtlCol="0" anchor="t">
            <a:spAutoFit/>
          </a:bodyPr>
          <a:lstStyle/>
          <a:p>
            <a:pPr algn="ctr">
              <a:lnSpc>
                <a:spcPts val="4759"/>
              </a:lnSpc>
            </a:pPr>
            <a:r>
              <a:rPr lang="en-US" sz="3399" dirty="0">
                <a:solidFill>
                  <a:srgbClr val="7ED957"/>
                </a:solidFill>
                <a:latin typeface="Open Sans Bold"/>
              </a:rPr>
              <a:t>Public/Government schools</a:t>
            </a:r>
            <a:r>
              <a:rPr lang="en-US" sz="3399" dirty="0">
                <a:solidFill>
                  <a:srgbClr val="7ED957"/>
                </a:solidFill>
                <a:latin typeface="Open Sans"/>
              </a:rPr>
              <a:t>:</a:t>
            </a:r>
          </a:p>
        </p:txBody>
      </p:sp>
      <p:sp>
        <p:nvSpPr>
          <p:cNvPr id="5" name="TextBox 5"/>
          <p:cNvSpPr txBox="1"/>
          <p:nvPr/>
        </p:nvSpPr>
        <p:spPr>
          <a:xfrm>
            <a:off x="4341928" y="2873699"/>
            <a:ext cx="7729494" cy="1234440"/>
          </a:xfrm>
          <a:prstGeom prst="rect">
            <a:avLst/>
          </a:prstGeom>
        </p:spPr>
        <p:txBody>
          <a:bodyPr lIns="0" tIns="0" rIns="0" bIns="0" rtlCol="0" anchor="t">
            <a:spAutoFit/>
          </a:bodyPr>
          <a:lstStyle/>
          <a:p>
            <a:pPr>
              <a:lnSpc>
                <a:spcPts val="3359"/>
              </a:lnSpc>
            </a:pPr>
            <a:r>
              <a:rPr lang="en-US" sz="2400">
                <a:solidFill>
                  <a:srgbClr val="FFFFFF"/>
                </a:solidFill>
                <a:latin typeface="Open Sans"/>
              </a:rPr>
              <a:t>These schools are fully funded by the government alongside a small amount of donation from NGO’s and other people. </a:t>
            </a:r>
          </a:p>
        </p:txBody>
      </p:sp>
      <p:sp>
        <p:nvSpPr>
          <p:cNvPr id="6" name="TextBox 6"/>
          <p:cNvSpPr txBox="1"/>
          <p:nvPr/>
        </p:nvSpPr>
        <p:spPr>
          <a:xfrm>
            <a:off x="-1608100" y="4503185"/>
            <a:ext cx="8049880" cy="580390"/>
          </a:xfrm>
          <a:prstGeom prst="rect">
            <a:avLst/>
          </a:prstGeom>
        </p:spPr>
        <p:txBody>
          <a:bodyPr lIns="0" tIns="0" rIns="0" bIns="0" rtlCol="0" anchor="t">
            <a:spAutoFit/>
          </a:bodyPr>
          <a:lstStyle/>
          <a:p>
            <a:pPr algn="ctr">
              <a:lnSpc>
                <a:spcPts val="4759"/>
              </a:lnSpc>
            </a:pPr>
            <a:r>
              <a:rPr lang="en-US" sz="3399" dirty="0">
                <a:solidFill>
                  <a:srgbClr val="7ED957"/>
                </a:solidFill>
                <a:latin typeface="Open Sans Bold"/>
              </a:rPr>
              <a:t>Private schools</a:t>
            </a:r>
            <a:r>
              <a:rPr lang="en-US" sz="3399" dirty="0">
                <a:solidFill>
                  <a:srgbClr val="7ED957"/>
                </a:solidFill>
                <a:latin typeface="Open Sans"/>
              </a:rPr>
              <a:t>:</a:t>
            </a:r>
          </a:p>
        </p:txBody>
      </p:sp>
      <p:sp>
        <p:nvSpPr>
          <p:cNvPr id="7" name="TextBox 7"/>
          <p:cNvSpPr txBox="1"/>
          <p:nvPr/>
        </p:nvSpPr>
        <p:spPr>
          <a:xfrm>
            <a:off x="4215663" y="5327577"/>
            <a:ext cx="3895874" cy="81534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Open Sans"/>
              </a:rPr>
              <a:t>Private aided schools</a:t>
            </a:r>
          </a:p>
          <a:p>
            <a:pPr marL="518160" lvl="1" indent="-259080">
              <a:lnSpc>
                <a:spcPts val="3359"/>
              </a:lnSpc>
              <a:buFont typeface="Arial"/>
              <a:buChar char="•"/>
            </a:pPr>
            <a:r>
              <a:rPr lang="en-US" sz="2400">
                <a:solidFill>
                  <a:srgbClr val="FFFFFF"/>
                </a:solidFill>
                <a:latin typeface="Open Sans"/>
              </a:rPr>
              <a:t>Private unaided schools</a:t>
            </a:r>
          </a:p>
        </p:txBody>
      </p:sp>
      <p:sp>
        <p:nvSpPr>
          <p:cNvPr id="8" name="TextBox 8"/>
          <p:cNvSpPr txBox="1"/>
          <p:nvPr/>
        </p:nvSpPr>
        <p:spPr>
          <a:xfrm>
            <a:off x="-1066800" y="7364688"/>
            <a:ext cx="8049880" cy="580390"/>
          </a:xfrm>
          <a:prstGeom prst="rect">
            <a:avLst/>
          </a:prstGeom>
        </p:spPr>
        <p:txBody>
          <a:bodyPr lIns="0" tIns="0" rIns="0" bIns="0" rtlCol="0" anchor="t">
            <a:spAutoFit/>
          </a:bodyPr>
          <a:lstStyle/>
          <a:p>
            <a:pPr algn="ctr">
              <a:lnSpc>
                <a:spcPts val="4759"/>
              </a:lnSpc>
            </a:pPr>
            <a:r>
              <a:rPr lang="en-US" sz="3399" dirty="0">
                <a:solidFill>
                  <a:srgbClr val="7ED957"/>
                </a:solidFill>
                <a:latin typeface="Open Sans Bold"/>
              </a:rPr>
              <a:t>International schools</a:t>
            </a:r>
            <a:r>
              <a:rPr lang="en-US" sz="3399" dirty="0">
                <a:solidFill>
                  <a:srgbClr val="7ED957"/>
                </a:solidFill>
                <a:latin typeface="Open Sans"/>
              </a:rPr>
              <a:t>: </a:t>
            </a:r>
          </a:p>
        </p:txBody>
      </p:sp>
      <p:sp>
        <p:nvSpPr>
          <p:cNvPr id="9" name="TextBox 9"/>
          <p:cNvSpPr txBox="1"/>
          <p:nvPr/>
        </p:nvSpPr>
        <p:spPr>
          <a:xfrm>
            <a:off x="4215663" y="7908259"/>
            <a:ext cx="6560641" cy="123444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Open Sans"/>
              </a:rPr>
              <a:t>Government-funded international schools </a:t>
            </a:r>
          </a:p>
          <a:p>
            <a:pPr marL="518160" lvl="1" indent="-259080">
              <a:lnSpc>
                <a:spcPts val="3359"/>
              </a:lnSpc>
              <a:buFont typeface="Arial"/>
              <a:buChar char="•"/>
            </a:pPr>
            <a:r>
              <a:rPr lang="en-US" sz="2400">
                <a:solidFill>
                  <a:srgbClr val="FFFFFF"/>
                </a:solidFill>
                <a:latin typeface="Open Sans"/>
              </a:rPr>
              <a:t>Partially funded international schools</a:t>
            </a:r>
          </a:p>
          <a:p>
            <a:pPr marL="518160" lvl="1" indent="-259080">
              <a:lnSpc>
                <a:spcPts val="3359"/>
              </a:lnSpc>
              <a:buFont typeface="Arial"/>
              <a:buChar char="•"/>
            </a:pPr>
            <a:r>
              <a:rPr lang="en-US" sz="2400">
                <a:solidFill>
                  <a:srgbClr val="FFFFFF"/>
                </a:solidFill>
                <a:latin typeface="Open Sans"/>
              </a:rPr>
              <a:t>Privately funded international schools</a:t>
            </a:r>
          </a:p>
        </p:txBody>
      </p:sp>
      <p:sp>
        <p:nvSpPr>
          <p:cNvPr id="10" name="Rectangle 9">
            <a:extLst>
              <a:ext uri="{FF2B5EF4-FFF2-40B4-BE49-F238E27FC236}">
                <a16:creationId xmlns:a16="http://schemas.microsoft.com/office/drawing/2014/main" id="{CC638D2C-B4B8-124D-8B56-2AAB89C35F9F}"/>
              </a:ext>
            </a:extLst>
          </p:cNvPr>
          <p:cNvSpPr/>
          <p:nvPr/>
        </p:nvSpPr>
        <p:spPr>
          <a:xfrm>
            <a:off x="6262605" y="629043"/>
            <a:ext cx="5816593"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rgbClr val="00B050"/>
                </a:solidFill>
                <a:effectLst>
                  <a:outerShdw dist="38100" dir="2700000" algn="bl" rotWithShape="0">
                    <a:schemeClr val="accent5"/>
                  </a:outerShdw>
                </a:effectLst>
                <a:latin typeface="Open Sans"/>
              </a:rPr>
              <a:t>Types of Schools</a:t>
            </a:r>
            <a:endParaRPr lang="en-US" sz="5400" b="1" cap="none" spc="0" dirty="0">
              <a:ln w="13462">
                <a:solidFill>
                  <a:schemeClr val="bg1"/>
                </a:solidFill>
                <a:prstDash val="solid"/>
              </a:ln>
              <a:solidFill>
                <a:srgbClr val="00B050"/>
              </a:solidFill>
              <a:effectLst>
                <a:outerShdw dist="38100" dir="2700000" algn="bl" rotWithShape="0">
                  <a:schemeClr val="accent5"/>
                </a:outerShdw>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AA1B5"/>
        </a:solidFill>
        <a:effectLst/>
      </p:bgPr>
    </p:bg>
    <p:spTree>
      <p:nvGrpSpPr>
        <p:cNvPr id="1" name=""/>
        <p:cNvGrpSpPr/>
        <p:nvPr/>
      </p:nvGrpSpPr>
      <p:grpSpPr>
        <a:xfrm>
          <a:off x="0" y="0"/>
          <a:ext cx="0" cy="0"/>
          <a:chOff x="0" y="0"/>
          <a:chExt cx="0" cy="0"/>
        </a:xfrm>
      </p:grpSpPr>
      <p:grpSp>
        <p:nvGrpSpPr>
          <p:cNvPr id="2" name="Group 2"/>
          <p:cNvGrpSpPr/>
          <p:nvPr/>
        </p:nvGrpSpPr>
        <p:grpSpPr>
          <a:xfrm>
            <a:off x="446049" y="1674832"/>
            <a:ext cx="8338399" cy="2568968"/>
            <a:chOff x="0" y="0"/>
            <a:chExt cx="11117866" cy="3425290"/>
          </a:xfrm>
        </p:grpSpPr>
        <p:sp>
          <p:nvSpPr>
            <p:cNvPr id="3" name="AutoShape 3"/>
            <p:cNvSpPr/>
            <p:nvPr/>
          </p:nvSpPr>
          <p:spPr>
            <a:xfrm>
              <a:off x="0" y="0"/>
              <a:ext cx="11117866" cy="3425290"/>
            </a:xfrm>
            <a:prstGeom prst="rect">
              <a:avLst/>
            </a:prstGeom>
            <a:solidFill>
              <a:srgbClr val="F4E9DD"/>
            </a:solidFill>
          </p:spPr>
        </p:sp>
        <p:sp>
          <p:nvSpPr>
            <p:cNvPr id="4" name="AutoShape 4"/>
            <p:cNvSpPr/>
            <p:nvPr/>
          </p:nvSpPr>
          <p:spPr>
            <a:xfrm>
              <a:off x="0" y="0"/>
              <a:ext cx="11117866" cy="451160"/>
            </a:xfrm>
            <a:prstGeom prst="rect">
              <a:avLst/>
            </a:prstGeom>
            <a:solidFill>
              <a:srgbClr val="C1BCB6"/>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54522" y="120832"/>
              <a:ext cx="837986" cy="209496"/>
            </a:xfrm>
            <a:prstGeom prst="rect">
              <a:avLst/>
            </a:prstGeom>
          </p:spPr>
        </p:pic>
      </p:grpSp>
      <p:grpSp>
        <p:nvGrpSpPr>
          <p:cNvPr id="6" name="Group 6"/>
          <p:cNvGrpSpPr/>
          <p:nvPr/>
        </p:nvGrpSpPr>
        <p:grpSpPr>
          <a:xfrm>
            <a:off x="8571721" y="4281376"/>
            <a:ext cx="9212105" cy="2752100"/>
            <a:chOff x="0" y="0"/>
            <a:chExt cx="12402490" cy="3821069"/>
          </a:xfrm>
        </p:grpSpPr>
        <p:sp>
          <p:nvSpPr>
            <p:cNvPr id="7" name="AutoShape 7"/>
            <p:cNvSpPr/>
            <p:nvPr/>
          </p:nvSpPr>
          <p:spPr>
            <a:xfrm>
              <a:off x="0" y="0"/>
              <a:ext cx="12402490" cy="3821069"/>
            </a:xfrm>
            <a:prstGeom prst="rect">
              <a:avLst/>
            </a:prstGeom>
            <a:solidFill>
              <a:srgbClr val="F4E9DD"/>
            </a:solidFill>
          </p:spPr>
        </p:sp>
        <p:sp>
          <p:nvSpPr>
            <p:cNvPr id="8" name="AutoShape 8"/>
            <p:cNvSpPr/>
            <p:nvPr/>
          </p:nvSpPr>
          <p:spPr>
            <a:xfrm>
              <a:off x="0" y="0"/>
              <a:ext cx="12402490" cy="503289"/>
            </a:xfrm>
            <a:prstGeom prst="rect">
              <a:avLst/>
            </a:prstGeom>
            <a:solidFill>
              <a:srgbClr val="C1BCB6"/>
            </a:solidFill>
          </p:spPr>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7040" y="134793"/>
              <a:ext cx="934812" cy="233703"/>
            </a:xfrm>
            <a:prstGeom prst="rect">
              <a:avLst/>
            </a:prstGeom>
          </p:spPr>
        </p:pic>
      </p:grpSp>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468600" y="-220381"/>
            <a:ext cx="2988646" cy="2988646"/>
          </a:xfrm>
          <a:prstGeom prst="rect">
            <a:avLst/>
          </a:prstGeom>
        </p:spPr>
      </p:pic>
      <p:grpSp>
        <p:nvGrpSpPr>
          <p:cNvPr id="11" name="Group 11"/>
          <p:cNvGrpSpPr/>
          <p:nvPr/>
        </p:nvGrpSpPr>
        <p:grpSpPr>
          <a:xfrm>
            <a:off x="321151" y="7186671"/>
            <a:ext cx="8932808" cy="2752099"/>
            <a:chOff x="0" y="0"/>
            <a:chExt cx="11910411" cy="3669465"/>
          </a:xfrm>
        </p:grpSpPr>
        <p:sp>
          <p:nvSpPr>
            <p:cNvPr id="12" name="AutoShape 12"/>
            <p:cNvSpPr/>
            <p:nvPr/>
          </p:nvSpPr>
          <p:spPr>
            <a:xfrm>
              <a:off x="0" y="0"/>
              <a:ext cx="11910411" cy="3669465"/>
            </a:xfrm>
            <a:prstGeom prst="rect">
              <a:avLst/>
            </a:prstGeom>
            <a:solidFill>
              <a:srgbClr val="F4E9DD"/>
            </a:solidFill>
          </p:spPr>
        </p:sp>
        <p:sp>
          <p:nvSpPr>
            <p:cNvPr id="13" name="AutoShape 13"/>
            <p:cNvSpPr/>
            <p:nvPr/>
          </p:nvSpPr>
          <p:spPr>
            <a:xfrm>
              <a:off x="0" y="0"/>
              <a:ext cx="11910411" cy="483321"/>
            </a:xfrm>
            <a:prstGeom prst="rect">
              <a:avLst/>
            </a:prstGeom>
            <a:solidFill>
              <a:srgbClr val="C1BCB6"/>
            </a:solidFill>
          </p:spPr>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6923" y="129445"/>
              <a:ext cx="897722" cy="224431"/>
            </a:xfrm>
            <a:prstGeom prst="rect">
              <a:avLst/>
            </a:prstGeom>
          </p:spPr>
        </p:pic>
      </p:grpSp>
      <p:pic>
        <p:nvPicPr>
          <p:cNvPr id="15" name="Picture 15"/>
          <p:cNvPicPr>
            <a:picLocks noChangeAspect="1"/>
          </p:cNvPicPr>
          <p:nvPr/>
        </p:nvPicPr>
        <p:blipFill>
          <a:blip r:embed="rId6"/>
          <a:srcRect/>
          <a:stretch>
            <a:fillRect/>
          </a:stretch>
        </p:blipFill>
        <p:spPr>
          <a:xfrm>
            <a:off x="1544617" y="4283970"/>
            <a:ext cx="6427260" cy="2865802"/>
          </a:xfrm>
          <a:prstGeom prst="rect">
            <a:avLst/>
          </a:prstGeom>
        </p:spPr>
      </p:pic>
      <p:sp>
        <p:nvSpPr>
          <p:cNvPr id="16" name="TextBox 16"/>
          <p:cNvSpPr txBox="1"/>
          <p:nvPr/>
        </p:nvSpPr>
        <p:spPr>
          <a:xfrm>
            <a:off x="335567" y="325490"/>
            <a:ext cx="10608658" cy="1051570"/>
          </a:xfrm>
          <a:prstGeom prst="rect">
            <a:avLst/>
          </a:prstGeom>
        </p:spPr>
        <p:txBody>
          <a:bodyPr lIns="0" tIns="0" rIns="0" bIns="0" rtlCol="0" anchor="t">
            <a:spAutoFit/>
          </a:bodyPr>
          <a:lstStyle/>
          <a:p>
            <a:pPr>
              <a:lnSpc>
                <a:spcPts val="4079"/>
              </a:lnSpc>
            </a:pPr>
            <a:r>
              <a:rPr lang="en-US" sz="4000" dirty="0">
                <a:solidFill>
                  <a:srgbClr val="FFFFFF"/>
                </a:solidFill>
                <a:latin typeface="Avenir Next LT Pro" panose="020B0504020202020204" pitchFamily="34" charset="77"/>
                <a:cs typeface="Times New Roman" panose="02020603050405020304" pitchFamily="18" charset="0"/>
              </a:rPr>
              <a:t>Outcomes And Performance On Outcomes Of Education Sector </a:t>
            </a:r>
          </a:p>
        </p:txBody>
      </p:sp>
      <p:grpSp>
        <p:nvGrpSpPr>
          <p:cNvPr id="17" name="Group 17"/>
          <p:cNvGrpSpPr/>
          <p:nvPr/>
        </p:nvGrpSpPr>
        <p:grpSpPr>
          <a:xfrm>
            <a:off x="556530" y="2355184"/>
            <a:ext cx="8117437" cy="1626729"/>
            <a:chOff x="0" y="-28575"/>
            <a:chExt cx="10823249" cy="2168973"/>
          </a:xfrm>
        </p:grpSpPr>
        <p:sp>
          <p:nvSpPr>
            <p:cNvPr id="18" name="TextBox 18"/>
            <p:cNvSpPr txBox="1"/>
            <p:nvPr/>
          </p:nvSpPr>
          <p:spPr>
            <a:xfrm>
              <a:off x="0" y="683844"/>
              <a:ext cx="10823249" cy="1456554"/>
            </a:xfrm>
            <a:prstGeom prst="rect">
              <a:avLst/>
            </a:prstGeom>
          </p:spPr>
          <p:txBody>
            <a:bodyPr lIns="0" tIns="0" rIns="0" bIns="0" rtlCol="0" anchor="t">
              <a:spAutoFit/>
            </a:bodyPr>
            <a:lstStyle/>
            <a:p>
              <a:pPr>
                <a:lnSpc>
                  <a:spcPts val="2860"/>
                </a:lnSpc>
              </a:pPr>
              <a:r>
                <a:rPr lang="en-US" sz="2400" dirty="0">
                  <a:solidFill>
                    <a:srgbClr val="191919"/>
                  </a:solidFill>
                  <a:latin typeface="Times New Roman" panose="02020603050405020304" pitchFamily="18" charset="0"/>
                  <a:cs typeface="Times New Roman" panose="02020603050405020304" pitchFamily="18" charset="0"/>
                </a:rPr>
                <a:t>India’s HDI value for 2019 is 0.645 which put the country in the medium human development category positioning it at 131 out of 189 countries</a:t>
              </a:r>
            </a:p>
          </p:txBody>
        </p:sp>
        <p:sp>
          <p:nvSpPr>
            <p:cNvPr id="19" name="TextBox 19"/>
            <p:cNvSpPr txBox="1"/>
            <p:nvPr/>
          </p:nvSpPr>
          <p:spPr>
            <a:xfrm>
              <a:off x="0" y="-28575"/>
              <a:ext cx="10823249" cy="524162"/>
            </a:xfrm>
            <a:prstGeom prst="rect">
              <a:avLst/>
            </a:prstGeom>
          </p:spPr>
          <p:txBody>
            <a:bodyPr lIns="0" tIns="0" rIns="0" bIns="0" rtlCol="0" anchor="t">
              <a:spAutoFit/>
            </a:bodyPr>
            <a:lstStyle/>
            <a:p>
              <a:pPr>
                <a:lnSpc>
                  <a:spcPts val="2859"/>
                </a:lnSpc>
              </a:pPr>
              <a:r>
                <a:rPr lang="en-US" sz="3200" dirty="0">
                  <a:solidFill>
                    <a:srgbClr val="191919"/>
                  </a:solidFill>
                  <a:latin typeface="Avenir Next LT Pro" panose="020B0504020202020204" pitchFamily="34" charset="77"/>
                </a:rPr>
                <a:t>India’s HDI value and rank  </a:t>
              </a:r>
            </a:p>
          </p:txBody>
        </p:sp>
      </p:grpSp>
      <p:grpSp>
        <p:nvGrpSpPr>
          <p:cNvPr id="20" name="Group 20"/>
          <p:cNvGrpSpPr/>
          <p:nvPr/>
        </p:nvGrpSpPr>
        <p:grpSpPr>
          <a:xfrm>
            <a:off x="8723466" y="4937196"/>
            <a:ext cx="8709941" cy="1943085"/>
            <a:chOff x="0" y="-28575"/>
            <a:chExt cx="11613254" cy="2590781"/>
          </a:xfrm>
        </p:grpSpPr>
        <p:sp>
          <p:nvSpPr>
            <p:cNvPr id="21" name="TextBox 21"/>
            <p:cNvSpPr txBox="1"/>
            <p:nvPr/>
          </p:nvSpPr>
          <p:spPr>
            <a:xfrm>
              <a:off x="81309" y="606541"/>
              <a:ext cx="11531945" cy="1955665"/>
            </a:xfrm>
            <a:prstGeom prst="rect">
              <a:avLst/>
            </a:prstGeom>
          </p:spPr>
          <p:txBody>
            <a:bodyPr lIns="0" tIns="0" rIns="0" bIns="0" rtlCol="0" anchor="t">
              <a:spAutoFit/>
            </a:bodyPr>
            <a:lstStyle/>
            <a:p>
              <a:pPr>
                <a:lnSpc>
                  <a:spcPts val="2859"/>
                </a:lnSpc>
              </a:pPr>
              <a:r>
                <a:rPr lang="en-US" sz="2400" dirty="0">
                  <a:solidFill>
                    <a:srgbClr val="191919"/>
                  </a:solidFill>
                  <a:latin typeface="Times New Roman" panose="02020603050405020304" pitchFamily="18" charset="0"/>
                  <a:cs typeface="Times New Roman" panose="02020603050405020304" pitchFamily="18" charset="0"/>
                </a:rPr>
                <a:t>We see that India has 12.2 years of Expected years of schooling  and this value has risen from a low of 7.8 in 1990 . This value of 12.2 pits near but short of the world average of 12.7 Expected years of schooling. </a:t>
              </a:r>
            </a:p>
          </p:txBody>
        </p:sp>
        <p:sp>
          <p:nvSpPr>
            <p:cNvPr id="22" name="TextBox 22"/>
            <p:cNvSpPr txBox="1"/>
            <p:nvPr/>
          </p:nvSpPr>
          <p:spPr>
            <a:xfrm>
              <a:off x="0" y="-28575"/>
              <a:ext cx="11531945" cy="507234"/>
            </a:xfrm>
            <a:prstGeom prst="rect">
              <a:avLst/>
            </a:prstGeom>
          </p:spPr>
          <p:txBody>
            <a:bodyPr lIns="0" tIns="0" rIns="0" bIns="0" rtlCol="0" anchor="t">
              <a:spAutoFit/>
            </a:bodyPr>
            <a:lstStyle/>
            <a:p>
              <a:pPr>
                <a:lnSpc>
                  <a:spcPts val="2860"/>
                </a:lnSpc>
              </a:pPr>
              <a:r>
                <a:rPr lang="en-US" sz="3200" dirty="0">
                  <a:solidFill>
                    <a:srgbClr val="191919"/>
                  </a:solidFill>
                  <a:latin typeface="Avenir Next LT Pro" panose="020B0504020202020204" pitchFamily="34" charset="77"/>
                </a:rPr>
                <a:t>Expected years of schooling (years) </a:t>
              </a:r>
            </a:p>
          </p:txBody>
        </p:sp>
      </p:grpSp>
      <p:grpSp>
        <p:nvGrpSpPr>
          <p:cNvPr id="23" name="Group 23"/>
          <p:cNvGrpSpPr/>
          <p:nvPr/>
        </p:nvGrpSpPr>
        <p:grpSpPr>
          <a:xfrm>
            <a:off x="538108" y="7486857"/>
            <a:ext cx="8469586" cy="2192850"/>
            <a:chOff x="-24563" y="178134"/>
            <a:chExt cx="11292782" cy="2923799"/>
          </a:xfrm>
        </p:grpSpPr>
        <p:sp>
          <p:nvSpPr>
            <p:cNvPr id="24" name="TextBox 24"/>
            <p:cNvSpPr txBox="1"/>
            <p:nvPr/>
          </p:nvSpPr>
          <p:spPr>
            <a:xfrm>
              <a:off x="-24563" y="1186879"/>
              <a:ext cx="11253704" cy="1915054"/>
            </a:xfrm>
            <a:prstGeom prst="rect">
              <a:avLst/>
            </a:prstGeom>
          </p:spPr>
          <p:txBody>
            <a:bodyPr lIns="0" tIns="0" rIns="0" bIns="0" rtlCol="0" anchor="t">
              <a:spAutoFit/>
            </a:bodyPr>
            <a:lstStyle/>
            <a:p>
              <a:pPr>
                <a:lnSpc>
                  <a:spcPts val="2810"/>
                </a:lnSpc>
              </a:pPr>
              <a:r>
                <a:rPr lang="en-US" sz="2400" dirty="0">
                  <a:solidFill>
                    <a:srgbClr val="191919"/>
                  </a:solidFill>
                  <a:latin typeface="Times New Roman" panose="02020603050405020304" pitchFamily="18" charset="0"/>
                  <a:cs typeface="Times New Roman" panose="02020603050405020304" pitchFamily="18" charset="0"/>
                </a:rPr>
                <a:t>We see that the government expenditure as a percentage of GDP has been fluctuating since that of the early 2000’s but as Indian GDP has multiplied manifold during this time, we can safely say that the public expenditure of education has increased</a:t>
              </a:r>
            </a:p>
          </p:txBody>
        </p:sp>
        <p:sp>
          <p:nvSpPr>
            <p:cNvPr id="25" name="TextBox 25"/>
            <p:cNvSpPr txBox="1"/>
            <p:nvPr/>
          </p:nvSpPr>
          <p:spPr>
            <a:xfrm>
              <a:off x="14515" y="178134"/>
              <a:ext cx="11253704" cy="727436"/>
            </a:xfrm>
            <a:prstGeom prst="rect">
              <a:avLst/>
            </a:prstGeom>
          </p:spPr>
          <p:txBody>
            <a:bodyPr lIns="0" tIns="0" rIns="0" bIns="0" rtlCol="0" anchor="t">
              <a:spAutoFit/>
            </a:bodyPr>
            <a:lstStyle/>
            <a:p>
              <a:pPr>
                <a:lnSpc>
                  <a:spcPts val="4494"/>
                </a:lnSpc>
              </a:pPr>
              <a:r>
                <a:rPr lang="en-US" sz="3200" dirty="0">
                  <a:solidFill>
                    <a:srgbClr val="191919"/>
                  </a:solidFill>
                  <a:latin typeface="Avenir Next LT Pro" panose="020B0504020202020204" pitchFamily="34" charset="77"/>
                </a:rPr>
                <a:t>Government expenditure on education</a:t>
              </a:r>
            </a:p>
          </p:txBody>
        </p:sp>
      </p:grpSp>
      <p:pic>
        <p:nvPicPr>
          <p:cNvPr id="27" name="Picture 26" descr="Chart, line chart&#10;&#10;Description automatically generated">
            <a:extLst>
              <a:ext uri="{FF2B5EF4-FFF2-40B4-BE49-F238E27FC236}">
                <a16:creationId xmlns:a16="http://schemas.microsoft.com/office/drawing/2014/main" id="{4A499574-CED3-764F-96BA-23DC3657DA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58435" y="7099910"/>
            <a:ext cx="5308600" cy="3187090"/>
          </a:xfrm>
          <a:prstGeom prst="rect">
            <a:avLst/>
          </a:prstGeom>
        </p:spPr>
      </p:pic>
      <p:pic>
        <p:nvPicPr>
          <p:cNvPr id="29" name="Picture 28">
            <a:extLst>
              <a:ext uri="{FF2B5EF4-FFF2-40B4-BE49-F238E27FC236}">
                <a16:creationId xmlns:a16="http://schemas.microsoft.com/office/drawing/2014/main" id="{49B6B769-AB74-C041-B53F-449AC3BC6D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94929" y="2889498"/>
            <a:ext cx="7107071" cy="965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90">
          <a:fgClr>
            <a:srgbClr val="162942"/>
          </a:fgClr>
          <a:bgClr>
            <a:schemeClr val="accent5"/>
          </a:bgClr>
        </a:patt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61303" y="5765827"/>
            <a:ext cx="3189482" cy="452117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884179" y="8439492"/>
            <a:ext cx="2025243" cy="2437382"/>
          </a:xfrm>
          <a:prstGeom prst="rect">
            <a:avLst/>
          </a:prstGeom>
        </p:spPr>
      </p:pic>
      <p:grpSp>
        <p:nvGrpSpPr>
          <p:cNvPr id="5" name="Group 5"/>
          <p:cNvGrpSpPr/>
          <p:nvPr/>
        </p:nvGrpSpPr>
        <p:grpSpPr>
          <a:xfrm>
            <a:off x="206469" y="197857"/>
            <a:ext cx="11605706" cy="1661687"/>
            <a:chOff x="0" y="0"/>
            <a:chExt cx="15474274" cy="2215583"/>
          </a:xfrm>
        </p:grpSpPr>
        <p:sp>
          <p:nvSpPr>
            <p:cNvPr id="6" name="TextBox 6"/>
            <p:cNvSpPr txBox="1"/>
            <p:nvPr/>
          </p:nvSpPr>
          <p:spPr>
            <a:xfrm>
              <a:off x="0" y="-114300"/>
              <a:ext cx="15474274" cy="1267460"/>
            </a:xfrm>
            <a:prstGeom prst="rect">
              <a:avLst/>
            </a:prstGeom>
          </p:spPr>
          <p:txBody>
            <a:bodyPr lIns="0" tIns="0" rIns="0" bIns="0" rtlCol="0" anchor="t">
              <a:spAutoFit/>
            </a:bodyPr>
            <a:lstStyle/>
            <a:p>
              <a:pPr>
                <a:lnSpc>
                  <a:spcPts val="7979"/>
                </a:lnSpc>
              </a:pPr>
              <a:r>
                <a:rPr lang="en-US" sz="5699" dirty="0">
                  <a:solidFill>
                    <a:schemeClr val="accent6">
                      <a:lumMod val="60000"/>
                      <a:lumOff val="40000"/>
                    </a:schemeClr>
                  </a:solidFill>
                  <a:latin typeface="Avenir Next LT Pro" panose="020B0504020202020204" pitchFamily="34" charset="77"/>
                  <a:cs typeface="Times New Roman" panose="02020603050405020304" pitchFamily="18" charset="0"/>
                </a:rPr>
                <a:t>Indian Health Care System</a:t>
              </a:r>
            </a:p>
          </p:txBody>
        </p:sp>
        <p:sp>
          <p:nvSpPr>
            <p:cNvPr id="7" name="TextBox 7"/>
            <p:cNvSpPr txBox="1"/>
            <p:nvPr/>
          </p:nvSpPr>
          <p:spPr>
            <a:xfrm>
              <a:off x="0" y="1759303"/>
              <a:ext cx="15474274" cy="456280"/>
            </a:xfrm>
            <a:prstGeom prst="rect">
              <a:avLst/>
            </a:prstGeom>
          </p:spPr>
          <p:txBody>
            <a:bodyPr lIns="0" tIns="0" rIns="0" bIns="0" rtlCol="0" anchor="t">
              <a:spAutoFit/>
            </a:bodyPr>
            <a:lstStyle/>
            <a:p>
              <a:pPr>
                <a:lnSpc>
                  <a:spcPts val="2898"/>
                </a:lnSpc>
                <a:spcBef>
                  <a:spcPct val="0"/>
                </a:spcBef>
              </a:pPr>
              <a:endParaRPr>
                <a:latin typeface="Times New Roman" panose="02020603050405020304" pitchFamily="18" charset="0"/>
                <a:cs typeface="Times New Roman" panose="02020603050405020304" pitchFamily="18" charset="0"/>
              </a:endParaRPr>
            </a:p>
          </p:txBody>
        </p:sp>
      </p:grpSp>
      <p:sp>
        <p:nvSpPr>
          <p:cNvPr id="8" name="TextBox 8"/>
          <p:cNvSpPr txBox="1"/>
          <p:nvPr/>
        </p:nvSpPr>
        <p:spPr>
          <a:xfrm>
            <a:off x="819598" y="1144547"/>
            <a:ext cx="16704951" cy="1714508"/>
          </a:xfrm>
          <a:prstGeom prst="rect">
            <a:avLst/>
          </a:prstGeom>
        </p:spPr>
        <p:txBody>
          <a:bodyPr lIns="0" tIns="0" rIns="0" bIns="0" rtlCol="0" anchor="t">
            <a:spAutoFit/>
          </a:bodyPr>
          <a:lstStyle/>
          <a:p>
            <a:pPr>
              <a:lnSpc>
                <a:spcPts val="3359"/>
              </a:lnSpc>
            </a:pPr>
            <a:r>
              <a:rPr lang="en-US" sz="2400" dirty="0">
                <a:solidFill>
                  <a:srgbClr val="F6F5F2"/>
                </a:solidFill>
                <a:latin typeface="Times New Roman" panose="02020603050405020304" pitchFamily="18" charset="0"/>
                <a:cs typeface="Times New Roman" panose="02020603050405020304" pitchFamily="18" charset="0"/>
              </a:rPr>
              <a:t>Public healthcare is free for every Indian resident. Middle- and upper-class individuals living in India tend to use public healthcare less than those with a lower standard of living. The public health care system was originally developed in order to provide a means to healthcare access regardless of socioeconomic status or caste</a:t>
            </a:r>
          </a:p>
          <a:p>
            <a:pPr>
              <a:lnSpc>
                <a:spcPts val="3359"/>
              </a:lnSpc>
            </a:pPr>
            <a:endParaRPr lang="en-US" sz="2400" dirty="0">
              <a:solidFill>
                <a:srgbClr val="F6F5F2"/>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534795" y="3601035"/>
            <a:ext cx="3482799" cy="406458"/>
          </a:xfrm>
          <a:prstGeom prst="rect">
            <a:avLst/>
          </a:prstGeom>
        </p:spPr>
        <p:txBody>
          <a:bodyPr wrap="square" lIns="0" tIns="0" rIns="0" bIns="0" rtlCol="0" anchor="t">
            <a:spAutoFit/>
          </a:bodyPr>
          <a:lstStyle/>
          <a:p>
            <a:pPr algn="ctr">
              <a:lnSpc>
                <a:spcPts val="3359"/>
              </a:lnSpc>
            </a:pPr>
            <a:r>
              <a:rPr lang="en-US" sz="2400" dirty="0">
                <a:solidFill>
                  <a:srgbClr val="F6F5F2"/>
                </a:solidFill>
                <a:latin typeface="Times New Roman" panose="02020603050405020304" pitchFamily="18" charset="0"/>
                <a:cs typeface="Times New Roman" panose="02020603050405020304" pitchFamily="18" charset="0"/>
              </a:rPr>
              <a:t>Primary Healthcare  </a:t>
            </a:r>
          </a:p>
        </p:txBody>
      </p:sp>
      <p:sp>
        <p:nvSpPr>
          <p:cNvPr id="10" name="TextBox 10"/>
          <p:cNvSpPr txBox="1"/>
          <p:nvPr/>
        </p:nvSpPr>
        <p:spPr>
          <a:xfrm>
            <a:off x="791524" y="4148604"/>
            <a:ext cx="3254199" cy="406458"/>
          </a:xfrm>
          <a:prstGeom prst="rect">
            <a:avLst/>
          </a:prstGeom>
        </p:spPr>
        <p:txBody>
          <a:bodyPr wrap="square" lIns="0" tIns="0" rIns="0" bIns="0" rtlCol="0" anchor="t">
            <a:spAutoFit/>
          </a:bodyPr>
          <a:lstStyle/>
          <a:p>
            <a:pPr algn="ctr">
              <a:lnSpc>
                <a:spcPts val="3359"/>
              </a:lnSpc>
            </a:pPr>
            <a:r>
              <a:rPr lang="en-US" sz="2400" dirty="0">
                <a:solidFill>
                  <a:srgbClr val="F6F5F2"/>
                </a:solidFill>
                <a:latin typeface="Times New Roman" panose="02020603050405020304" pitchFamily="18" charset="0"/>
                <a:cs typeface="Times New Roman" panose="02020603050405020304" pitchFamily="18" charset="0"/>
              </a:rPr>
              <a:t>Secondary Healthcare </a:t>
            </a:r>
          </a:p>
        </p:txBody>
      </p:sp>
      <p:sp>
        <p:nvSpPr>
          <p:cNvPr id="11" name="TextBox 11"/>
          <p:cNvSpPr txBox="1"/>
          <p:nvPr/>
        </p:nvSpPr>
        <p:spPr>
          <a:xfrm>
            <a:off x="673361" y="4636799"/>
            <a:ext cx="3095278" cy="406458"/>
          </a:xfrm>
          <a:prstGeom prst="rect">
            <a:avLst/>
          </a:prstGeom>
        </p:spPr>
        <p:txBody>
          <a:bodyPr wrap="square" lIns="0" tIns="0" rIns="0" bIns="0" rtlCol="0" anchor="t">
            <a:spAutoFit/>
          </a:bodyPr>
          <a:lstStyle/>
          <a:p>
            <a:pPr algn="ctr">
              <a:lnSpc>
                <a:spcPts val="3359"/>
              </a:lnSpc>
            </a:pPr>
            <a:r>
              <a:rPr lang="en-US" sz="2400" dirty="0">
                <a:solidFill>
                  <a:srgbClr val="F6F5F2"/>
                </a:solidFill>
                <a:latin typeface="Times New Roman" panose="02020603050405020304" pitchFamily="18" charset="0"/>
                <a:cs typeface="Times New Roman" panose="02020603050405020304" pitchFamily="18" charset="0"/>
              </a:rPr>
              <a:t>Tertiary Healthcare </a:t>
            </a:r>
          </a:p>
        </p:txBody>
      </p:sp>
      <p:sp>
        <p:nvSpPr>
          <p:cNvPr id="12" name="TextBox 12"/>
          <p:cNvSpPr txBox="1"/>
          <p:nvPr/>
        </p:nvSpPr>
        <p:spPr>
          <a:xfrm>
            <a:off x="5111441" y="3515975"/>
            <a:ext cx="7762684" cy="406458"/>
          </a:xfrm>
          <a:prstGeom prst="rect">
            <a:avLst/>
          </a:prstGeom>
        </p:spPr>
        <p:txBody>
          <a:bodyPr wrap="square" lIns="0" tIns="0" rIns="0" bIns="0" rtlCol="0" anchor="t">
            <a:spAutoFit/>
          </a:bodyPr>
          <a:lstStyle/>
          <a:p>
            <a:pPr>
              <a:lnSpc>
                <a:spcPts val="3359"/>
              </a:lnSpc>
            </a:pPr>
            <a:r>
              <a:rPr lang="en-US" sz="2400" dirty="0">
                <a:solidFill>
                  <a:srgbClr val="F6F5F2"/>
                </a:solidFill>
                <a:latin typeface="Times New Roman" panose="02020603050405020304" pitchFamily="18" charset="0"/>
                <a:cs typeface="Times New Roman" panose="02020603050405020304" pitchFamily="18" charset="0"/>
              </a:rPr>
              <a:t>Sub Centers and Primary Health Centers (PHCs)</a:t>
            </a:r>
          </a:p>
        </p:txBody>
      </p:sp>
      <p:sp>
        <p:nvSpPr>
          <p:cNvPr id="13" name="TextBox 13"/>
          <p:cNvSpPr txBox="1"/>
          <p:nvPr/>
        </p:nvSpPr>
        <p:spPr>
          <a:xfrm>
            <a:off x="5081658" y="4071436"/>
            <a:ext cx="11802521" cy="406458"/>
          </a:xfrm>
          <a:prstGeom prst="rect">
            <a:avLst/>
          </a:prstGeom>
        </p:spPr>
        <p:txBody>
          <a:bodyPr wrap="square" lIns="0" tIns="0" rIns="0" bIns="0" rtlCol="0" anchor="t">
            <a:spAutoFit/>
          </a:bodyPr>
          <a:lstStyle/>
          <a:p>
            <a:pPr>
              <a:lnSpc>
                <a:spcPts val="3359"/>
              </a:lnSpc>
            </a:pPr>
            <a:r>
              <a:rPr lang="en-US" sz="2400" dirty="0">
                <a:solidFill>
                  <a:srgbClr val="F6F5F2"/>
                </a:solidFill>
                <a:latin typeface="Times New Roman" panose="02020603050405020304" pitchFamily="18" charset="0"/>
                <a:cs typeface="Times New Roman" panose="02020603050405020304" pitchFamily="18" charset="0"/>
              </a:rPr>
              <a:t>Community Health Centers (CHCs) and smaller Sub-District hospitals.</a:t>
            </a:r>
          </a:p>
        </p:txBody>
      </p:sp>
      <p:sp>
        <p:nvSpPr>
          <p:cNvPr id="14" name="TextBox 14"/>
          <p:cNvSpPr txBox="1"/>
          <p:nvPr/>
        </p:nvSpPr>
        <p:spPr>
          <a:xfrm>
            <a:off x="5106255" y="4576605"/>
            <a:ext cx="8829484" cy="406458"/>
          </a:xfrm>
          <a:prstGeom prst="rect">
            <a:avLst/>
          </a:prstGeom>
        </p:spPr>
        <p:txBody>
          <a:bodyPr wrap="square" lIns="0" tIns="0" rIns="0" bIns="0" rtlCol="0" anchor="t">
            <a:spAutoFit/>
          </a:bodyPr>
          <a:lstStyle/>
          <a:p>
            <a:pPr>
              <a:lnSpc>
                <a:spcPts val="3359"/>
              </a:lnSpc>
            </a:pPr>
            <a:r>
              <a:rPr lang="en-US" sz="2400" dirty="0">
                <a:solidFill>
                  <a:srgbClr val="F6F5F2"/>
                </a:solidFill>
                <a:latin typeface="Times New Roman" panose="02020603050405020304" pitchFamily="18" charset="0"/>
                <a:cs typeface="Times New Roman" panose="02020603050405020304" pitchFamily="18" charset="0"/>
              </a:rPr>
              <a:t>Medical Colleges and District/General Hospitals.</a:t>
            </a:r>
          </a:p>
        </p:txBody>
      </p:sp>
      <p:sp>
        <p:nvSpPr>
          <p:cNvPr id="15" name="TextBox 15"/>
          <p:cNvSpPr txBox="1"/>
          <p:nvPr/>
        </p:nvSpPr>
        <p:spPr>
          <a:xfrm>
            <a:off x="4045723" y="2806247"/>
            <a:ext cx="7997325" cy="459421"/>
          </a:xfrm>
          <a:prstGeom prst="rect">
            <a:avLst/>
          </a:prstGeom>
        </p:spPr>
        <p:txBody>
          <a:bodyPr wrap="square" lIns="0" tIns="0" rIns="0" bIns="0" rtlCol="0" anchor="t">
            <a:spAutoFit/>
          </a:bodyPr>
          <a:lstStyle/>
          <a:p>
            <a:pPr algn="ctr">
              <a:lnSpc>
                <a:spcPts val="3359"/>
              </a:lnSpc>
            </a:pPr>
            <a:r>
              <a:rPr lang="en-US" sz="4000" dirty="0">
                <a:solidFill>
                  <a:schemeClr val="accent6">
                    <a:lumMod val="60000"/>
                    <a:lumOff val="40000"/>
                  </a:schemeClr>
                </a:solidFill>
                <a:latin typeface="Avenir Next LT Pro" panose="020B0504020202020204" pitchFamily="34" charset="77"/>
                <a:cs typeface="Times New Roman" panose="02020603050405020304" pitchFamily="18" charset="0"/>
              </a:rPr>
              <a:t> Levels of Healthcare system</a:t>
            </a:r>
          </a:p>
        </p:txBody>
      </p:sp>
      <p:pic>
        <p:nvPicPr>
          <p:cNvPr id="17" name="Picture 16" descr="Diagram&#10;&#10;Description automatically generated">
            <a:extLst>
              <a:ext uri="{FF2B5EF4-FFF2-40B4-BE49-F238E27FC236}">
                <a16:creationId xmlns:a16="http://schemas.microsoft.com/office/drawing/2014/main" id="{94669962-CBB9-A440-B13C-207BF30CD0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524" y="5419653"/>
            <a:ext cx="4546600" cy="4588184"/>
          </a:xfrm>
          <a:prstGeom prst="rect">
            <a:avLst/>
          </a:prstGeom>
        </p:spPr>
      </p:pic>
      <p:pic>
        <p:nvPicPr>
          <p:cNvPr id="18" name="Picture 4">
            <a:extLst>
              <a:ext uri="{FF2B5EF4-FFF2-40B4-BE49-F238E27FC236}">
                <a16:creationId xmlns:a16="http://schemas.microsoft.com/office/drawing/2014/main" id="{3E94D622-6685-8945-A646-6D9F0786A4D3}"/>
              </a:ext>
            </a:extLst>
          </p:cNvPr>
          <p:cNvPicPr>
            <a:picLocks noChangeAspect="1"/>
          </p:cNvPicPr>
          <p:nvPr/>
        </p:nvPicPr>
        <p:blipFill>
          <a:blip r:embed="rId7"/>
          <a:srcRect/>
          <a:stretch>
            <a:fillRect/>
          </a:stretch>
        </p:blipFill>
        <p:spPr>
          <a:xfrm>
            <a:off x="6400800" y="5440361"/>
            <a:ext cx="7097748" cy="446740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DDADB"/>
        </a:solidFill>
        <a:effectLst/>
      </p:bgPr>
    </p:bg>
    <p:spTree>
      <p:nvGrpSpPr>
        <p:cNvPr id="1" name=""/>
        <p:cNvGrpSpPr/>
        <p:nvPr/>
      </p:nvGrpSpPr>
      <p:grpSpPr>
        <a:xfrm>
          <a:off x="0" y="0"/>
          <a:ext cx="0" cy="0"/>
          <a:chOff x="0" y="0"/>
          <a:chExt cx="0" cy="0"/>
        </a:xfrm>
      </p:grpSpPr>
      <p:grpSp>
        <p:nvGrpSpPr>
          <p:cNvPr id="2" name="Group 2"/>
          <p:cNvGrpSpPr/>
          <p:nvPr/>
        </p:nvGrpSpPr>
        <p:grpSpPr>
          <a:xfrm>
            <a:off x="-23985" y="180509"/>
            <a:ext cx="8598837" cy="2649206"/>
            <a:chOff x="0" y="0"/>
            <a:chExt cx="11465116" cy="3532274"/>
          </a:xfrm>
        </p:grpSpPr>
        <p:sp>
          <p:nvSpPr>
            <p:cNvPr id="3" name="AutoShape 3"/>
            <p:cNvSpPr/>
            <p:nvPr/>
          </p:nvSpPr>
          <p:spPr>
            <a:xfrm>
              <a:off x="0" y="0"/>
              <a:ext cx="11465116" cy="3532274"/>
            </a:xfrm>
            <a:prstGeom prst="rect">
              <a:avLst/>
            </a:prstGeom>
            <a:solidFill>
              <a:srgbClr val="F4E9DD"/>
            </a:solidFill>
          </p:spPr>
        </p:sp>
        <p:sp>
          <p:nvSpPr>
            <p:cNvPr id="4" name="AutoShape 4"/>
            <p:cNvSpPr/>
            <p:nvPr/>
          </p:nvSpPr>
          <p:spPr>
            <a:xfrm>
              <a:off x="0" y="0"/>
              <a:ext cx="11465116" cy="465251"/>
            </a:xfrm>
            <a:prstGeom prst="rect">
              <a:avLst/>
            </a:prstGeom>
            <a:solidFill>
              <a:srgbClr val="C1BCB6"/>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8718" y="124606"/>
              <a:ext cx="864159" cy="216040"/>
            </a:xfrm>
            <a:prstGeom prst="rect">
              <a:avLst/>
            </a:prstGeom>
          </p:spPr>
        </p:pic>
      </p:grpSp>
      <p:grpSp>
        <p:nvGrpSpPr>
          <p:cNvPr id="6" name="Group 6"/>
          <p:cNvGrpSpPr/>
          <p:nvPr/>
        </p:nvGrpSpPr>
        <p:grpSpPr>
          <a:xfrm>
            <a:off x="8815466" y="2644702"/>
            <a:ext cx="9472533" cy="2961977"/>
            <a:chOff x="0" y="0"/>
            <a:chExt cx="12818711" cy="3949302"/>
          </a:xfrm>
        </p:grpSpPr>
        <p:sp>
          <p:nvSpPr>
            <p:cNvPr id="7" name="AutoShape 7"/>
            <p:cNvSpPr/>
            <p:nvPr/>
          </p:nvSpPr>
          <p:spPr>
            <a:xfrm>
              <a:off x="0" y="0"/>
              <a:ext cx="12818711" cy="3949302"/>
            </a:xfrm>
            <a:prstGeom prst="rect">
              <a:avLst/>
            </a:prstGeom>
            <a:solidFill>
              <a:srgbClr val="F4E9DD"/>
            </a:solidFill>
          </p:spPr>
        </p:sp>
        <p:sp>
          <p:nvSpPr>
            <p:cNvPr id="8" name="AutoShape 8"/>
            <p:cNvSpPr/>
            <p:nvPr/>
          </p:nvSpPr>
          <p:spPr>
            <a:xfrm>
              <a:off x="0" y="0"/>
              <a:ext cx="12818711" cy="520180"/>
            </a:xfrm>
            <a:prstGeom prst="rect">
              <a:avLst/>
            </a:prstGeom>
            <a:solidFill>
              <a:srgbClr val="C1BCB6"/>
            </a:solidFill>
          </p:spPr>
        </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24056" y="139317"/>
              <a:ext cx="966184" cy="241546"/>
            </a:xfrm>
            <a:prstGeom prst="rect">
              <a:avLst/>
            </a:prstGeom>
          </p:spPr>
        </p:pic>
      </p:grpSp>
      <p:grpSp>
        <p:nvGrpSpPr>
          <p:cNvPr id="11" name="Group 11"/>
          <p:cNvGrpSpPr/>
          <p:nvPr/>
        </p:nvGrpSpPr>
        <p:grpSpPr>
          <a:xfrm>
            <a:off x="-37981" y="4777544"/>
            <a:ext cx="8697951" cy="2679742"/>
            <a:chOff x="0" y="0"/>
            <a:chExt cx="11597269" cy="3572989"/>
          </a:xfrm>
        </p:grpSpPr>
        <p:sp>
          <p:nvSpPr>
            <p:cNvPr id="12" name="AutoShape 12"/>
            <p:cNvSpPr/>
            <p:nvPr/>
          </p:nvSpPr>
          <p:spPr>
            <a:xfrm>
              <a:off x="0" y="0"/>
              <a:ext cx="11597269" cy="3572989"/>
            </a:xfrm>
            <a:prstGeom prst="rect">
              <a:avLst/>
            </a:prstGeom>
            <a:solidFill>
              <a:srgbClr val="F4E9DD"/>
            </a:solidFill>
          </p:spPr>
          <p:txBody>
            <a:bodyPr/>
            <a:lstStyle/>
            <a:p>
              <a:endParaRPr lang="en-US" dirty="0"/>
            </a:p>
          </p:txBody>
        </p:sp>
        <p:sp>
          <p:nvSpPr>
            <p:cNvPr id="13" name="AutoShape 13"/>
            <p:cNvSpPr/>
            <p:nvPr/>
          </p:nvSpPr>
          <p:spPr>
            <a:xfrm>
              <a:off x="0" y="0"/>
              <a:ext cx="11597269" cy="470614"/>
            </a:xfrm>
            <a:prstGeom prst="rect">
              <a:avLst/>
            </a:prstGeom>
            <a:solidFill>
              <a:srgbClr val="C1BCB6"/>
            </a:solidFill>
          </p:spPr>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74121" y="126042"/>
              <a:ext cx="874120" cy="218530"/>
            </a:xfrm>
            <a:prstGeom prst="rect">
              <a:avLst/>
            </a:prstGeom>
          </p:spPr>
        </p:pic>
      </p:grpSp>
      <p:grpSp>
        <p:nvGrpSpPr>
          <p:cNvPr id="15" name="Group 15"/>
          <p:cNvGrpSpPr/>
          <p:nvPr/>
        </p:nvGrpSpPr>
        <p:grpSpPr>
          <a:xfrm>
            <a:off x="111295" y="5171271"/>
            <a:ext cx="8780724" cy="1851582"/>
            <a:chOff x="142729" y="-211060"/>
            <a:chExt cx="11707632" cy="2468776"/>
          </a:xfrm>
        </p:grpSpPr>
        <p:sp>
          <p:nvSpPr>
            <p:cNvPr id="16" name="TextBox 16"/>
            <p:cNvSpPr txBox="1"/>
            <p:nvPr/>
          </p:nvSpPr>
          <p:spPr>
            <a:xfrm>
              <a:off x="142729" y="555712"/>
              <a:ext cx="11699338" cy="1702004"/>
            </a:xfrm>
            <a:prstGeom prst="rect">
              <a:avLst/>
            </a:prstGeom>
          </p:spPr>
          <p:txBody>
            <a:bodyPr lIns="0" tIns="0" rIns="0" bIns="0" rtlCol="0" anchor="t">
              <a:spAutoFit/>
            </a:bodyPr>
            <a:lstStyle/>
            <a:p>
              <a:pPr>
                <a:lnSpc>
                  <a:spcPts val="3351"/>
                </a:lnSpc>
              </a:pPr>
              <a:r>
                <a:rPr lang="en-US" sz="2400" dirty="0">
                  <a:solidFill>
                    <a:srgbClr val="191919"/>
                  </a:solidFill>
                  <a:latin typeface="Times New Roman" panose="02020603050405020304" pitchFamily="18" charset="0"/>
                  <a:cs typeface="Times New Roman" panose="02020603050405020304" pitchFamily="18" charset="0"/>
                </a:rPr>
                <a:t>We see that India has a significant increase in primary gross enrolment ratio from 1995 to 2019 (from 91 to 113 and this factor on a world average has a value of 104.</a:t>
              </a:r>
            </a:p>
          </p:txBody>
        </p:sp>
        <p:sp>
          <p:nvSpPr>
            <p:cNvPr id="17" name="TextBox 17"/>
            <p:cNvSpPr txBox="1"/>
            <p:nvPr/>
          </p:nvSpPr>
          <p:spPr>
            <a:xfrm>
              <a:off x="151023" y="-211060"/>
              <a:ext cx="11699338" cy="712417"/>
            </a:xfrm>
            <a:prstGeom prst="rect">
              <a:avLst/>
            </a:prstGeom>
          </p:spPr>
          <p:txBody>
            <a:bodyPr lIns="0" tIns="0" rIns="0" bIns="0" rtlCol="0" anchor="t">
              <a:spAutoFit/>
            </a:bodyPr>
            <a:lstStyle/>
            <a:p>
              <a:pPr>
                <a:lnSpc>
                  <a:spcPts val="4542"/>
                </a:lnSpc>
              </a:pPr>
              <a:r>
                <a:rPr lang="en-US" sz="3200" dirty="0">
                  <a:solidFill>
                    <a:srgbClr val="191919"/>
                  </a:solidFill>
                  <a:latin typeface="Avenir Next LT Pro" panose="020B0504020202020204" pitchFamily="34" charset="77"/>
                  <a:cs typeface="Times New Roman" panose="02020603050405020304" pitchFamily="18" charset="0"/>
                </a:rPr>
                <a:t>Gross enrolment ratio, primary(%)</a:t>
              </a:r>
            </a:p>
          </p:txBody>
        </p:sp>
      </p:grpSp>
      <p:grpSp>
        <p:nvGrpSpPr>
          <p:cNvPr id="18" name="Group 18"/>
          <p:cNvGrpSpPr/>
          <p:nvPr/>
        </p:nvGrpSpPr>
        <p:grpSpPr>
          <a:xfrm>
            <a:off x="8815466" y="7196184"/>
            <a:ext cx="9164526" cy="2867083"/>
            <a:chOff x="0" y="0"/>
            <a:chExt cx="12408035" cy="3822777"/>
          </a:xfrm>
        </p:grpSpPr>
        <p:sp>
          <p:nvSpPr>
            <p:cNvPr id="19" name="AutoShape 19"/>
            <p:cNvSpPr/>
            <p:nvPr/>
          </p:nvSpPr>
          <p:spPr>
            <a:xfrm>
              <a:off x="0" y="0"/>
              <a:ext cx="12408035" cy="3822777"/>
            </a:xfrm>
            <a:prstGeom prst="rect">
              <a:avLst/>
            </a:prstGeom>
            <a:solidFill>
              <a:srgbClr val="F4E9DD"/>
            </a:solidFill>
          </p:spPr>
        </p:sp>
        <p:sp>
          <p:nvSpPr>
            <p:cNvPr id="20" name="AutoShape 20"/>
            <p:cNvSpPr/>
            <p:nvPr/>
          </p:nvSpPr>
          <p:spPr>
            <a:xfrm>
              <a:off x="0" y="0"/>
              <a:ext cx="12408035" cy="503514"/>
            </a:xfrm>
            <a:prstGeom prst="rect">
              <a:avLst/>
            </a:prstGeom>
            <a:solidFill>
              <a:srgbClr val="C1BCB6"/>
            </a:solidFill>
          </p:spPr>
        </p:sp>
        <p:pic>
          <p:nvPicPr>
            <p:cNvPr id="21" name="Picture 2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7267" y="134854"/>
              <a:ext cx="935230" cy="233807"/>
            </a:xfrm>
            <a:prstGeom prst="rect">
              <a:avLst/>
            </a:prstGeom>
          </p:spPr>
        </p:pic>
      </p:grpSp>
      <p:pic>
        <p:nvPicPr>
          <p:cNvPr id="22" name="Picture 22"/>
          <p:cNvPicPr>
            <a:picLocks noChangeAspect="1"/>
          </p:cNvPicPr>
          <p:nvPr/>
        </p:nvPicPr>
        <p:blipFill>
          <a:blip r:embed="rId4"/>
          <a:srcRect/>
          <a:stretch>
            <a:fillRect/>
          </a:stretch>
        </p:blipFill>
        <p:spPr>
          <a:xfrm>
            <a:off x="208147" y="7443162"/>
            <a:ext cx="7107053" cy="2961272"/>
          </a:xfrm>
          <a:prstGeom prst="rect">
            <a:avLst/>
          </a:prstGeom>
        </p:spPr>
      </p:pic>
      <p:grpSp>
        <p:nvGrpSpPr>
          <p:cNvPr id="23" name="Group 23"/>
          <p:cNvGrpSpPr/>
          <p:nvPr/>
        </p:nvGrpSpPr>
        <p:grpSpPr>
          <a:xfrm>
            <a:off x="208147" y="737377"/>
            <a:ext cx="8366705" cy="1907325"/>
            <a:chOff x="0" y="-38100"/>
            <a:chExt cx="11155606" cy="2543100"/>
          </a:xfrm>
        </p:grpSpPr>
        <p:sp>
          <p:nvSpPr>
            <p:cNvPr id="24" name="TextBox 24"/>
            <p:cNvSpPr txBox="1"/>
            <p:nvPr/>
          </p:nvSpPr>
          <p:spPr>
            <a:xfrm>
              <a:off x="0" y="955686"/>
              <a:ext cx="11155606" cy="1549314"/>
            </a:xfrm>
            <a:prstGeom prst="rect">
              <a:avLst/>
            </a:prstGeom>
          </p:spPr>
          <p:txBody>
            <a:bodyPr lIns="0" tIns="0" rIns="0" bIns="0" rtlCol="0" anchor="t">
              <a:spAutoFit/>
            </a:bodyPr>
            <a:lstStyle/>
            <a:p>
              <a:pPr>
                <a:lnSpc>
                  <a:spcPts val="3111"/>
                </a:lnSpc>
              </a:pPr>
              <a:r>
                <a:rPr lang="en-US" sz="2400" dirty="0">
                  <a:solidFill>
                    <a:srgbClr val="191919"/>
                  </a:solidFill>
                  <a:latin typeface="Times New Roman" panose="02020603050405020304" pitchFamily="18" charset="0"/>
                  <a:cs typeface="Times New Roman" panose="02020603050405020304" pitchFamily="18" charset="0"/>
                </a:rPr>
                <a:t>We see that India has 70% Primary school teachers trained to teach and this value is pitted against a world average of 81% and a South Asia average of 71%</a:t>
              </a:r>
            </a:p>
          </p:txBody>
        </p:sp>
        <p:sp>
          <p:nvSpPr>
            <p:cNvPr id="25" name="TextBox 25"/>
            <p:cNvSpPr txBox="1"/>
            <p:nvPr/>
          </p:nvSpPr>
          <p:spPr>
            <a:xfrm>
              <a:off x="0" y="-38100"/>
              <a:ext cx="11155606" cy="725241"/>
            </a:xfrm>
            <a:prstGeom prst="rect">
              <a:avLst/>
            </a:prstGeom>
          </p:spPr>
          <p:txBody>
            <a:bodyPr lIns="0" tIns="0" rIns="0" bIns="0" rtlCol="0" anchor="t">
              <a:spAutoFit/>
            </a:bodyPr>
            <a:lstStyle/>
            <a:p>
              <a:pPr>
                <a:lnSpc>
                  <a:spcPts val="4579"/>
                </a:lnSpc>
              </a:pPr>
              <a:r>
                <a:rPr lang="en-US" sz="3200" dirty="0">
                  <a:solidFill>
                    <a:srgbClr val="191919"/>
                  </a:solidFill>
                  <a:latin typeface="Avenir Next LT Pro" panose="020B0504020202020204" pitchFamily="34" charset="77"/>
                  <a:cs typeface="Times New Roman" panose="02020603050405020304" pitchFamily="18" charset="0"/>
                </a:rPr>
                <a:t>Primary school teachers trained to teach</a:t>
              </a:r>
            </a:p>
          </p:txBody>
        </p:sp>
      </p:grpSp>
      <p:grpSp>
        <p:nvGrpSpPr>
          <p:cNvPr id="26" name="Group 26"/>
          <p:cNvGrpSpPr/>
          <p:nvPr/>
        </p:nvGrpSpPr>
        <p:grpSpPr>
          <a:xfrm>
            <a:off x="8935825" y="3104861"/>
            <a:ext cx="8648959" cy="1979270"/>
            <a:chOff x="0" y="-47625"/>
            <a:chExt cx="11531945" cy="2639026"/>
          </a:xfrm>
        </p:grpSpPr>
        <p:sp>
          <p:nvSpPr>
            <p:cNvPr id="27" name="TextBox 27"/>
            <p:cNvSpPr txBox="1"/>
            <p:nvPr/>
          </p:nvSpPr>
          <p:spPr>
            <a:xfrm>
              <a:off x="0" y="988569"/>
              <a:ext cx="11531945" cy="1602832"/>
            </a:xfrm>
            <a:prstGeom prst="rect">
              <a:avLst/>
            </a:prstGeom>
          </p:spPr>
          <p:txBody>
            <a:bodyPr lIns="0" tIns="0" rIns="0" bIns="0" rtlCol="0" anchor="t">
              <a:spAutoFit/>
            </a:bodyPr>
            <a:lstStyle/>
            <a:p>
              <a:pPr>
                <a:lnSpc>
                  <a:spcPts val="3182"/>
                </a:lnSpc>
              </a:pPr>
              <a:r>
                <a:rPr lang="en-US" sz="2400" dirty="0">
                  <a:solidFill>
                    <a:srgbClr val="191919"/>
                  </a:solidFill>
                  <a:latin typeface="Times New Roman" panose="02020603050405020304" pitchFamily="18" charset="0"/>
                  <a:cs typeface="Times New Roman" panose="02020603050405020304" pitchFamily="18" charset="0"/>
                </a:rPr>
                <a:t>We see that India has a significant increase in pre-primary gross enrolment ratio from 1990 to 2014 (from 3 to 14) and this factor on a world average has a value of 52 </a:t>
              </a:r>
            </a:p>
          </p:txBody>
        </p:sp>
        <p:sp>
          <p:nvSpPr>
            <p:cNvPr id="28" name="TextBox 28"/>
            <p:cNvSpPr txBox="1"/>
            <p:nvPr/>
          </p:nvSpPr>
          <p:spPr>
            <a:xfrm>
              <a:off x="0" y="-47625"/>
              <a:ext cx="11531945" cy="738065"/>
            </a:xfrm>
            <a:prstGeom prst="rect">
              <a:avLst/>
            </a:prstGeom>
          </p:spPr>
          <p:txBody>
            <a:bodyPr lIns="0" tIns="0" rIns="0" bIns="0" rtlCol="0" anchor="t">
              <a:spAutoFit/>
            </a:bodyPr>
            <a:lstStyle/>
            <a:p>
              <a:pPr>
                <a:lnSpc>
                  <a:spcPts val="4733"/>
                </a:lnSpc>
              </a:pPr>
              <a:r>
                <a:rPr lang="en-US" sz="3200" dirty="0">
                  <a:solidFill>
                    <a:srgbClr val="191919"/>
                  </a:solidFill>
                  <a:latin typeface="Avenir Next LT Pro" panose="020B0504020202020204" pitchFamily="34" charset="77"/>
                  <a:cs typeface="Times New Roman" panose="02020603050405020304" pitchFamily="18" charset="0"/>
                </a:rPr>
                <a:t>Gross enrolment ratio, pre-primary(%)</a:t>
              </a:r>
            </a:p>
          </p:txBody>
        </p:sp>
      </p:grpSp>
      <p:grpSp>
        <p:nvGrpSpPr>
          <p:cNvPr id="29" name="Group 29"/>
          <p:cNvGrpSpPr/>
          <p:nvPr/>
        </p:nvGrpSpPr>
        <p:grpSpPr>
          <a:xfrm>
            <a:off x="8892019" y="7569918"/>
            <a:ext cx="8648959" cy="2010342"/>
            <a:chOff x="0" y="-47625"/>
            <a:chExt cx="11531945" cy="2680456"/>
          </a:xfrm>
        </p:grpSpPr>
        <p:sp>
          <p:nvSpPr>
            <p:cNvPr id="30" name="TextBox 30"/>
            <p:cNvSpPr txBox="1"/>
            <p:nvPr/>
          </p:nvSpPr>
          <p:spPr>
            <a:xfrm>
              <a:off x="0" y="979044"/>
              <a:ext cx="11531945" cy="1653787"/>
            </a:xfrm>
            <a:prstGeom prst="rect">
              <a:avLst/>
            </a:prstGeom>
          </p:spPr>
          <p:txBody>
            <a:bodyPr lIns="0" tIns="0" rIns="0" bIns="0" rtlCol="0" anchor="t">
              <a:spAutoFit/>
            </a:bodyPr>
            <a:lstStyle/>
            <a:p>
              <a:pPr>
                <a:lnSpc>
                  <a:spcPts val="3312"/>
                </a:lnSpc>
              </a:pPr>
              <a:r>
                <a:rPr lang="en-US" sz="2400">
                  <a:solidFill>
                    <a:srgbClr val="191919"/>
                  </a:solidFill>
                  <a:latin typeface="Times New Roman" panose="02020603050405020304" pitchFamily="18" charset="0"/>
                  <a:cs typeface="Times New Roman" panose="02020603050405020304" pitchFamily="18" charset="0"/>
                </a:rPr>
                <a:t>We see that India has a significant increase in primary gross enrolment ratio from 1995 to 2019 (from 45 to 75 and this factor on a world average has a value of  78 </a:t>
              </a:r>
            </a:p>
          </p:txBody>
        </p:sp>
        <p:sp>
          <p:nvSpPr>
            <p:cNvPr id="31" name="TextBox 31"/>
            <p:cNvSpPr txBox="1"/>
            <p:nvPr/>
          </p:nvSpPr>
          <p:spPr>
            <a:xfrm>
              <a:off x="0" y="-47625"/>
              <a:ext cx="11531945" cy="738065"/>
            </a:xfrm>
            <a:prstGeom prst="rect">
              <a:avLst/>
            </a:prstGeom>
          </p:spPr>
          <p:txBody>
            <a:bodyPr lIns="0" tIns="0" rIns="0" bIns="0" rtlCol="0" anchor="t">
              <a:spAutoFit/>
            </a:bodyPr>
            <a:lstStyle/>
            <a:p>
              <a:pPr>
                <a:lnSpc>
                  <a:spcPts val="4733"/>
                </a:lnSpc>
              </a:pPr>
              <a:r>
                <a:rPr lang="en-US" sz="3200" dirty="0">
                  <a:solidFill>
                    <a:srgbClr val="191919"/>
                  </a:solidFill>
                  <a:latin typeface="Avenir Next LT Pro" panose="020B0504020202020204" pitchFamily="34" charset="77"/>
                  <a:cs typeface="Times New Roman" panose="02020603050405020304" pitchFamily="18" charset="0"/>
                </a:rPr>
                <a:t>Gross enrolment ratio, secondary(%)</a:t>
              </a:r>
            </a:p>
          </p:txBody>
        </p:sp>
      </p:grpSp>
      <p:pic>
        <p:nvPicPr>
          <p:cNvPr id="32" name="Picture 31" descr="Table&#10;&#10;Description automatically generated">
            <a:extLst>
              <a:ext uri="{FF2B5EF4-FFF2-40B4-BE49-F238E27FC236}">
                <a16:creationId xmlns:a16="http://schemas.microsoft.com/office/drawing/2014/main" id="{9EFD5DD5-0F31-9C41-86BE-72FDAB2922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3999" y="0"/>
            <a:ext cx="9143999" cy="255521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3881"/>
          <a:stretch>
            <a:fillRect/>
          </a:stretch>
        </p:blipFill>
        <p:spPr>
          <a:xfrm>
            <a:off x="15868053" y="3155449"/>
            <a:ext cx="2790539" cy="7298051"/>
          </a:xfrm>
          <a:prstGeom prst="rect">
            <a:avLst/>
          </a:prstGeom>
        </p:spPr>
      </p:pic>
      <p:grpSp>
        <p:nvGrpSpPr>
          <p:cNvPr id="3" name="Group 3"/>
          <p:cNvGrpSpPr/>
          <p:nvPr/>
        </p:nvGrpSpPr>
        <p:grpSpPr>
          <a:xfrm>
            <a:off x="432459" y="2166660"/>
            <a:ext cx="15311343" cy="5485624"/>
            <a:chOff x="-1" y="-38100"/>
            <a:chExt cx="20415124" cy="7314166"/>
          </a:xfrm>
        </p:grpSpPr>
        <p:sp>
          <p:nvSpPr>
            <p:cNvPr id="4" name="TextBox 4"/>
            <p:cNvSpPr txBox="1"/>
            <p:nvPr/>
          </p:nvSpPr>
          <p:spPr>
            <a:xfrm>
              <a:off x="0" y="876653"/>
              <a:ext cx="19345696" cy="2532746"/>
            </a:xfrm>
            <a:prstGeom prst="rect">
              <a:avLst/>
            </a:prstGeom>
          </p:spPr>
          <p:txBody>
            <a:bodyPr lIns="0" tIns="0" rIns="0" bIns="0" rtlCol="0" anchor="t">
              <a:spAutoFit/>
            </a:bodyPr>
            <a:lstStyle/>
            <a:p>
              <a:pPr>
                <a:lnSpc>
                  <a:spcPts val="3769"/>
                </a:lnSpc>
              </a:pPr>
              <a:r>
                <a:rPr lang="en-US" sz="2400" dirty="0">
                  <a:solidFill>
                    <a:srgbClr val="191919"/>
                  </a:solidFill>
                  <a:latin typeface="Times New Roman" panose="02020603050405020304" pitchFamily="18" charset="0"/>
                  <a:cs typeface="Times New Roman" panose="02020603050405020304" pitchFamily="18" charset="0"/>
                </a:rPr>
                <a:t>When we look at education spending as a percentage of GDP, India falls below several developed and developing countries. We understand that there is a funding shortage, which can perhaps be fulfilled by investments from private sector.  Higher Public expenditure would mean a shift of students from public to private, leaving only poor households tied to the public system. </a:t>
              </a:r>
            </a:p>
          </p:txBody>
        </p:sp>
        <p:sp>
          <p:nvSpPr>
            <p:cNvPr id="5" name="TextBox 5"/>
            <p:cNvSpPr txBox="1"/>
            <p:nvPr/>
          </p:nvSpPr>
          <p:spPr>
            <a:xfrm>
              <a:off x="-1" y="-38100"/>
              <a:ext cx="20415124" cy="752343"/>
            </a:xfrm>
            <a:prstGeom prst="rect">
              <a:avLst/>
            </a:prstGeom>
          </p:spPr>
          <p:txBody>
            <a:bodyPr wrap="square" lIns="0" tIns="0" rIns="0" bIns="0" rtlCol="0" anchor="t">
              <a:spAutoFit/>
            </a:bodyPr>
            <a:lstStyle/>
            <a:p>
              <a:pPr>
                <a:lnSpc>
                  <a:spcPts val="4419"/>
                </a:lnSpc>
              </a:pPr>
              <a:r>
                <a:rPr lang="en-US" sz="4000" dirty="0">
                  <a:solidFill>
                    <a:srgbClr val="F89A00"/>
                  </a:solidFill>
                  <a:latin typeface="Avenir Next LT Pro" panose="020B0504020202020204" pitchFamily="34" charset="77"/>
                  <a:cs typeface="Times New Roman" panose="02020603050405020304" pitchFamily="18" charset="0"/>
                </a:rPr>
                <a:t>Lower Expenditure on education as compared to other countries. </a:t>
              </a:r>
            </a:p>
          </p:txBody>
        </p:sp>
        <p:sp>
          <p:nvSpPr>
            <p:cNvPr id="6" name="TextBox 6"/>
            <p:cNvSpPr txBox="1"/>
            <p:nvPr/>
          </p:nvSpPr>
          <p:spPr>
            <a:xfrm>
              <a:off x="-1" y="5204986"/>
              <a:ext cx="19345696" cy="2071080"/>
            </a:xfrm>
            <a:prstGeom prst="rect">
              <a:avLst/>
            </a:prstGeom>
          </p:spPr>
          <p:txBody>
            <a:bodyPr lIns="0" tIns="0" rIns="0" bIns="0" rtlCol="0" anchor="t">
              <a:spAutoFit/>
            </a:bodyPr>
            <a:lstStyle/>
            <a:p>
              <a:pPr>
                <a:lnSpc>
                  <a:spcPts val="4159"/>
                </a:lnSpc>
              </a:pPr>
              <a:r>
                <a:rPr lang="en-US" sz="2400" dirty="0">
                  <a:solidFill>
                    <a:srgbClr val="191919"/>
                  </a:solidFill>
                  <a:latin typeface="Times New Roman" panose="02020603050405020304" pitchFamily="18" charset="0"/>
                  <a:cs typeface="Times New Roman" panose="02020603050405020304" pitchFamily="18" charset="0"/>
                </a:rPr>
                <a:t>There is severe worry about these educated people's employability. In 2010, India's gross enrolment ratio (GER) for higher education was 13%. We must also acknowledge that our enrolment rate is far lower than that of numerous other nations. China has a GER of 23%, Brazil has a GER of 34%, the United Kingdom has 57% and the US has 83%</a:t>
              </a:r>
            </a:p>
          </p:txBody>
        </p:sp>
        <p:sp>
          <p:nvSpPr>
            <p:cNvPr id="7" name="TextBox 7"/>
            <p:cNvSpPr txBox="1"/>
            <p:nvPr/>
          </p:nvSpPr>
          <p:spPr>
            <a:xfrm>
              <a:off x="6220" y="4452643"/>
              <a:ext cx="19345696" cy="752343"/>
            </a:xfrm>
            <a:prstGeom prst="rect">
              <a:avLst/>
            </a:prstGeom>
          </p:spPr>
          <p:txBody>
            <a:bodyPr lIns="0" tIns="0" rIns="0" bIns="0" rtlCol="0" anchor="t">
              <a:spAutoFit/>
            </a:bodyPr>
            <a:lstStyle/>
            <a:p>
              <a:pPr>
                <a:lnSpc>
                  <a:spcPts val="4419"/>
                </a:lnSpc>
              </a:pPr>
              <a:r>
                <a:rPr lang="en-US" sz="4000" dirty="0">
                  <a:solidFill>
                    <a:srgbClr val="F89A00"/>
                  </a:solidFill>
                  <a:latin typeface="Avenir Next LT Pro" panose="020B0504020202020204" pitchFamily="34" charset="77"/>
                  <a:cs typeface="Times New Roman" panose="02020603050405020304" pitchFamily="18" charset="0"/>
                </a:rPr>
                <a:t>Low Gross Enrolment </a:t>
              </a:r>
            </a:p>
          </p:txBody>
        </p:sp>
      </p:grpSp>
      <p:pic>
        <p:nvPicPr>
          <p:cNvPr id="8" name="Picture 8"/>
          <p:cNvPicPr>
            <a:picLocks noChangeAspect="1"/>
          </p:cNvPicPr>
          <p:nvPr/>
        </p:nvPicPr>
        <p:blipFill>
          <a:blip r:embed="rId4"/>
          <a:srcRect/>
          <a:stretch>
            <a:fillRect/>
          </a:stretch>
        </p:blipFill>
        <p:spPr>
          <a:xfrm>
            <a:off x="9144000" y="-1"/>
            <a:ext cx="7239000" cy="2298271"/>
          </a:xfrm>
          <a:prstGeom prst="rect">
            <a:avLst/>
          </a:prstGeom>
        </p:spPr>
      </p:pic>
      <p:sp>
        <p:nvSpPr>
          <p:cNvPr id="10" name="Rectangle 9">
            <a:extLst>
              <a:ext uri="{FF2B5EF4-FFF2-40B4-BE49-F238E27FC236}">
                <a16:creationId xmlns:a16="http://schemas.microsoft.com/office/drawing/2014/main" id="{66BAE0AA-D957-2346-BB7D-4A5C12C6ACB2}"/>
              </a:ext>
            </a:extLst>
          </p:cNvPr>
          <p:cNvSpPr/>
          <p:nvPr/>
        </p:nvSpPr>
        <p:spPr>
          <a:xfrm>
            <a:off x="304800" y="554716"/>
            <a:ext cx="244009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Avenir Next LT Pro" panose="020B0504020202020204" pitchFamily="34" charset="77"/>
                <a:cs typeface="Times New Roman" panose="02020603050405020304" pitchFamily="18" charset="0"/>
              </a:rPr>
              <a:t>ISSUES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14" name="Picture 13" descr="A picture containing calendar&#10;&#10;Description automatically generated">
            <a:extLst>
              <a:ext uri="{FF2B5EF4-FFF2-40B4-BE49-F238E27FC236}">
                <a16:creationId xmlns:a16="http://schemas.microsoft.com/office/drawing/2014/main" id="{D0203A0F-6895-FE47-B5CC-1221C3B8CF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4198" y="7885066"/>
            <a:ext cx="6739604" cy="240193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90">
          <a:fgClr>
            <a:schemeClr val="tx2"/>
          </a:fgClr>
          <a:bgClr>
            <a:schemeClr val="bg1"/>
          </a:bgClr>
        </a:patt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48485"/>
          <a:stretch>
            <a:fillRect/>
          </a:stretch>
        </p:blipFill>
        <p:spPr>
          <a:xfrm>
            <a:off x="872404" y="1028700"/>
            <a:ext cx="16708524" cy="8589959"/>
          </a:xfrm>
          <a:prstGeom prst="rect">
            <a:avLst/>
          </a:prstGeom>
        </p:spPr>
      </p:pic>
      <p:sp>
        <p:nvSpPr>
          <p:cNvPr id="3" name="AutoShape 3"/>
          <p:cNvSpPr/>
          <p:nvPr/>
        </p:nvSpPr>
        <p:spPr>
          <a:xfrm>
            <a:off x="366541" y="579378"/>
            <a:ext cx="17531269" cy="9270135"/>
          </a:xfrm>
          <a:prstGeom prst="rect">
            <a:avLst/>
          </a:prstGeom>
          <a:pattFill prst="wdUpDiag">
            <a:fgClr>
              <a:schemeClr val="accent3">
                <a:lumMod val="20000"/>
                <a:lumOff val="80000"/>
              </a:schemeClr>
            </a:fgClr>
            <a:bgClr>
              <a:schemeClr val="bg1"/>
            </a:bgClr>
          </a:pattFill>
        </p:spPr>
      </p:sp>
      <p:sp>
        <p:nvSpPr>
          <p:cNvPr id="4" name="AutoShape 4"/>
          <p:cNvSpPr/>
          <p:nvPr/>
        </p:nvSpPr>
        <p:spPr>
          <a:xfrm>
            <a:off x="1028700" y="1028700"/>
            <a:ext cx="16230600" cy="551276"/>
          </a:xfrm>
          <a:prstGeom prst="rect">
            <a:avLst/>
          </a:prstGeom>
          <a:solidFill>
            <a:srgbClr val="C1BCB6"/>
          </a:solidFill>
        </p:spPr>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86950" y="1185918"/>
            <a:ext cx="947363" cy="23684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957824" y="7653728"/>
            <a:ext cx="418754" cy="571500"/>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672218" y="7636145"/>
            <a:ext cx="548385" cy="364926"/>
          </a:xfrm>
          <a:prstGeom prst="rect">
            <a:avLst/>
          </a:prstGeom>
        </p:spPr>
      </p:pic>
      <p:pic>
        <p:nvPicPr>
          <p:cNvPr id="8" name="Picture 8"/>
          <p:cNvPicPr>
            <a:picLocks noChangeAspect="1"/>
          </p:cNvPicPr>
          <p:nvPr/>
        </p:nvPicPr>
        <p:blipFill>
          <a:blip r:embed="rId9"/>
          <a:srcRect/>
          <a:stretch>
            <a:fillRect/>
          </a:stretch>
        </p:blipFill>
        <p:spPr>
          <a:xfrm>
            <a:off x="12663170" y="692295"/>
            <a:ext cx="5234640" cy="2905158"/>
          </a:xfrm>
          <a:prstGeom prst="rect">
            <a:avLst/>
          </a:prstGeom>
        </p:spPr>
      </p:pic>
      <p:sp>
        <p:nvSpPr>
          <p:cNvPr id="9" name="TextBox 9"/>
          <p:cNvSpPr txBox="1"/>
          <p:nvPr/>
        </p:nvSpPr>
        <p:spPr>
          <a:xfrm>
            <a:off x="401076" y="2026118"/>
            <a:ext cx="10861006" cy="564257"/>
          </a:xfrm>
          <a:prstGeom prst="rect">
            <a:avLst/>
          </a:prstGeom>
        </p:spPr>
        <p:txBody>
          <a:bodyPr lIns="0" tIns="0" rIns="0" bIns="0" rtlCol="0" anchor="t">
            <a:spAutoFit/>
          </a:bodyPr>
          <a:lstStyle/>
          <a:p>
            <a:pPr algn="ctr">
              <a:lnSpc>
                <a:spcPts val="4395"/>
              </a:lnSpc>
            </a:pPr>
            <a:r>
              <a:rPr lang="en-US" sz="4000" dirty="0">
                <a:solidFill>
                  <a:srgbClr val="191919"/>
                </a:solidFill>
                <a:latin typeface="Avenir Next LT Pro" panose="020B0504020202020204" pitchFamily="34" charset="77"/>
                <a:cs typeface="Times New Roman" panose="02020603050405020304" pitchFamily="18" charset="0"/>
              </a:rPr>
              <a:t>Lack of Facilities/ Low Student-Teacher Ratio </a:t>
            </a:r>
          </a:p>
        </p:txBody>
      </p:sp>
      <p:sp>
        <p:nvSpPr>
          <p:cNvPr id="10" name="TextBox 10"/>
          <p:cNvSpPr txBox="1"/>
          <p:nvPr/>
        </p:nvSpPr>
        <p:spPr>
          <a:xfrm>
            <a:off x="3313310" y="4361188"/>
            <a:ext cx="9917241" cy="564257"/>
          </a:xfrm>
          <a:prstGeom prst="rect">
            <a:avLst/>
          </a:prstGeom>
        </p:spPr>
        <p:txBody>
          <a:bodyPr lIns="0" tIns="0" rIns="0" bIns="0" rtlCol="0" anchor="t">
            <a:spAutoFit/>
          </a:bodyPr>
          <a:lstStyle/>
          <a:p>
            <a:pPr algn="ctr">
              <a:lnSpc>
                <a:spcPts val="4391"/>
              </a:lnSpc>
            </a:pPr>
            <a:r>
              <a:rPr lang="en-US" sz="4000" dirty="0">
                <a:solidFill>
                  <a:srgbClr val="191919"/>
                </a:solidFill>
                <a:latin typeface="Avenir Next LT Pro" panose="020B0504020202020204" pitchFamily="34" charset="77"/>
                <a:cs typeface="Times New Roman" panose="02020603050405020304" pitchFamily="18" charset="0"/>
              </a:rPr>
              <a:t>Lack of Good Quality of teaching </a:t>
            </a:r>
          </a:p>
        </p:txBody>
      </p:sp>
      <p:sp>
        <p:nvSpPr>
          <p:cNvPr id="11" name="TextBox 11"/>
          <p:cNvSpPr txBox="1"/>
          <p:nvPr/>
        </p:nvSpPr>
        <p:spPr>
          <a:xfrm>
            <a:off x="2222447" y="6988344"/>
            <a:ext cx="13372221" cy="1128514"/>
          </a:xfrm>
          <a:prstGeom prst="rect">
            <a:avLst/>
          </a:prstGeom>
        </p:spPr>
        <p:txBody>
          <a:bodyPr wrap="square" lIns="0" tIns="0" rIns="0" bIns="0" rtlCol="0" anchor="t">
            <a:spAutoFit/>
          </a:bodyPr>
          <a:lstStyle/>
          <a:p>
            <a:pPr algn="ctr">
              <a:lnSpc>
                <a:spcPts val="4391"/>
              </a:lnSpc>
            </a:pPr>
            <a:r>
              <a:rPr lang="en-US" sz="4000" dirty="0">
                <a:solidFill>
                  <a:srgbClr val="191919"/>
                </a:solidFill>
                <a:latin typeface="Avenir Next LT Pro" panose="020B0504020202020204" pitchFamily="34" charset="77"/>
                <a:cs typeface="Times New Roman" panose="02020603050405020304" pitchFamily="18" charset="0"/>
              </a:rPr>
              <a:t>Preponderance of Traditional Teaching Methods and lack of  Project Based Learning</a:t>
            </a:r>
          </a:p>
        </p:txBody>
      </p:sp>
      <p:sp>
        <p:nvSpPr>
          <p:cNvPr id="12" name="TextBox 12"/>
          <p:cNvSpPr txBox="1"/>
          <p:nvPr/>
        </p:nvSpPr>
        <p:spPr>
          <a:xfrm>
            <a:off x="659567" y="2530778"/>
            <a:ext cx="11887793" cy="1381088"/>
          </a:xfrm>
          <a:prstGeom prst="rect">
            <a:avLst/>
          </a:prstGeom>
        </p:spPr>
        <p:txBody>
          <a:bodyPr lIns="0" tIns="0" rIns="0" bIns="0" rtlCol="0" anchor="t">
            <a:spAutoFit/>
          </a:bodyPr>
          <a:lstStyle/>
          <a:p>
            <a:pPr>
              <a:lnSpc>
                <a:spcPts val="3677"/>
              </a:lnSpc>
            </a:pP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 This ratio is 11.4 in industrialized nations, it is as high as 22.0 in India. According to the 2016 Annual Survey of Education Report, 3.5 percent of Indian schools had no toilet facilities, while just 68.7% had usable toilet facilities.</a:t>
            </a:r>
          </a:p>
        </p:txBody>
      </p:sp>
      <p:sp>
        <p:nvSpPr>
          <p:cNvPr id="13" name="TextBox 13"/>
          <p:cNvSpPr txBox="1"/>
          <p:nvPr/>
        </p:nvSpPr>
        <p:spPr>
          <a:xfrm>
            <a:off x="659567" y="4859390"/>
            <a:ext cx="15224729" cy="1380998"/>
          </a:xfrm>
          <a:prstGeom prst="rect">
            <a:avLst/>
          </a:prstGeom>
        </p:spPr>
        <p:txBody>
          <a:bodyPr lIns="0" tIns="0" rIns="0" bIns="0" rtlCol="0" anchor="t">
            <a:spAutoFit/>
          </a:bodyPr>
          <a:lstStyle/>
          <a:p>
            <a:pPr>
              <a:lnSpc>
                <a:spcPts val="3682"/>
              </a:lnSpc>
            </a:pP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 Numerous of our experts are unemployed, even though many chances exist in the globalized world. One of the key issues is a lack of quality education. Only two of India's leading business schools appeared in the top fifteen of the Financial Times' worldwide ranking </a:t>
            </a:r>
          </a:p>
        </p:txBody>
      </p:sp>
      <p:sp>
        <p:nvSpPr>
          <p:cNvPr id="14" name="TextBox 14"/>
          <p:cNvSpPr txBox="1"/>
          <p:nvPr/>
        </p:nvSpPr>
        <p:spPr>
          <a:xfrm>
            <a:off x="659567" y="8116858"/>
            <a:ext cx="16942603" cy="902491"/>
          </a:xfrm>
          <a:prstGeom prst="rect">
            <a:avLst/>
          </a:prstGeom>
        </p:spPr>
        <p:txBody>
          <a:bodyPr lIns="0" tIns="0" rIns="0" bIns="0" rtlCol="0" anchor="t">
            <a:spAutoFit/>
          </a:bodyPr>
          <a:lstStyle/>
          <a:p>
            <a:pPr>
              <a:lnSpc>
                <a:spcPts val="3682"/>
              </a:lnSpc>
            </a:pPr>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In the school system, there is a need for technology and the internet, particularly in rural regions, which is not being met. Most colleges continue to use outdated and out-of-date curricula as the quality and skill of education is changing every day due to globalization.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90">
          <a:fgClr>
            <a:schemeClr val="bg1"/>
          </a:fgClr>
          <a:bgClr>
            <a:schemeClr val="accent1"/>
          </a:bgClr>
        </a:pattFill>
        <a:effectLst/>
      </p:bgPr>
    </p:bg>
    <p:spTree>
      <p:nvGrpSpPr>
        <p:cNvPr id="1" name=""/>
        <p:cNvGrpSpPr/>
        <p:nvPr/>
      </p:nvGrpSpPr>
      <p:grpSpPr>
        <a:xfrm>
          <a:off x="0" y="0"/>
          <a:ext cx="0" cy="0"/>
          <a:chOff x="0" y="0"/>
          <a:chExt cx="0" cy="0"/>
        </a:xfrm>
      </p:grpSpPr>
      <p:grpSp>
        <p:nvGrpSpPr>
          <p:cNvPr id="4" name="Group 4"/>
          <p:cNvGrpSpPr/>
          <p:nvPr/>
        </p:nvGrpSpPr>
        <p:grpSpPr>
          <a:xfrm>
            <a:off x="817042" y="2126997"/>
            <a:ext cx="809625" cy="809625"/>
            <a:chOff x="0" y="0"/>
            <a:chExt cx="1079500" cy="1079500"/>
          </a:xfrm>
        </p:grpSpPr>
        <p:grpSp>
          <p:nvGrpSpPr>
            <p:cNvPr id="5" name="Group 5"/>
            <p:cNvGrpSpPr/>
            <p:nvPr/>
          </p:nvGrpSpPr>
          <p:grpSpPr>
            <a:xfrm>
              <a:off x="0" y="0"/>
              <a:ext cx="1079500" cy="107950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9A00"/>
              </a:solidFill>
            </p:spPr>
          </p:sp>
        </p:grpSp>
        <p:sp>
          <p:nvSpPr>
            <p:cNvPr id="7" name="TextBox 7"/>
            <p:cNvSpPr txBox="1"/>
            <p:nvPr/>
          </p:nvSpPr>
          <p:spPr>
            <a:xfrm>
              <a:off x="79971" y="276225"/>
              <a:ext cx="919559" cy="557845"/>
            </a:xfrm>
            <a:prstGeom prst="rect">
              <a:avLst/>
            </a:prstGeom>
          </p:spPr>
          <p:txBody>
            <a:bodyPr lIns="0" tIns="0" rIns="0" bIns="0" rtlCol="0" anchor="t">
              <a:spAutoFit/>
            </a:bodyPr>
            <a:lstStyle/>
            <a:p>
              <a:pPr algn="ctr">
                <a:lnSpc>
                  <a:spcPts val="3600"/>
                </a:lnSpc>
              </a:pPr>
              <a:r>
                <a:rPr lang="en-US" sz="2400">
                  <a:solidFill>
                    <a:srgbClr val="191919"/>
                  </a:solidFill>
                  <a:latin typeface="Times New Roman" panose="02020603050405020304" pitchFamily="18" charset="0"/>
                  <a:cs typeface="Times New Roman" panose="02020603050405020304" pitchFamily="18" charset="0"/>
                </a:rPr>
                <a:t>1</a:t>
              </a:r>
            </a:p>
          </p:txBody>
        </p:sp>
      </p:grpSp>
      <p:grpSp>
        <p:nvGrpSpPr>
          <p:cNvPr id="8" name="Group 8"/>
          <p:cNvGrpSpPr/>
          <p:nvPr/>
        </p:nvGrpSpPr>
        <p:grpSpPr>
          <a:xfrm>
            <a:off x="877020" y="6224621"/>
            <a:ext cx="809625" cy="809625"/>
            <a:chOff x="0" y="0"/>
            <a:chExt cx="1079500" cy="1079500"/>
          </a:xfrm>
        </p:grpSpPr>
        <p:grpSp>
          <p:nvGrpSpPr>
            <p:cNvPr id="9" name="Group 9"/>
            <p:cNvGrpSpPr/>
            <p:nvPr/>
          </p:nvGrpSpPr>
          <p:grpSpPr>
            <a:xfrm>
              <a:off x="0" y="0"/>
              <a:ext cx="1079500" cy="10795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89A00"/>
              </a:solidFill>
            </p:spPr>
          </p:sp>
        </p:grpSp>
        <p:sp>
          <p:nvSpPr>
            <p:cNvPr id="11" name="TextBox 11"/>
            <p:cNvSpPr txBox="1"/>
            <p:nvPr/>
          </p:nvSpPr>
          <p:spPr>
            <a:xfrm>
              <a:off x="79971" y="276225"/>
              <a:ext cx="919559" cy="557845"/>
            </a:xfrm>
            <a:prstGeom prst="rect">
              <a:avLst/>
            </a:prstGeom>
          </p:spPr>
          <p:txBody>
            <a:bodyPr lIns="0" tIns="0" rIns="0" bIns="0" rtlCol="0" anchor="t">
              <a:spAutoFit/>
            </a:bodyPr>
            <a:lstStyle/>
            <a:p>
              <a:pPr algn="ctr">
                <a:lnSpc>
                  <a:spcPts val="3600"/>
                </a:lnSpc>
              </a:pPr>
              <a:r>
                <a:rPr lang="en-US" sz="2400" dirty="0">
                  <a:solidFill>
                    <a:srgbClr val="191919"/>
                  </a:solidFill>
                  <a:latin typeface="Times New Roman" panose="02020603050405020304" pitchFamily="18" charset="0"/>
                  <a:cs typeface="Times New Roman" panose="02020603050405020304" pitchFamily="18" charset="0"/>
                </a:rPr>
                <a:t>2</a:t>
              </a:r>
            </a:p>
          </p:txBody>
        </p:sp>
      </p:grpSp>
      <p:pic>
        <p:nvPicPr>
          <p:cNvPr id="12" name="Picture 12"/>
          <p:cNvPicPr>
            <a:picLocks noChangeAspect="1"/>
          </p:cNvPicPr>
          <p:nvPr/>
        </p:nvPicPr>
        <p:blipFill>
          <a:blip r:embed="rId2"/>
          <a:srcRect/>
          <a:stretch>
            <a:fillRect/>
          </a:stretch>
        </p:blipFill>
        <p:spPr>
          <a:xfrm>
            <a:off x="13519044" y="-17003"/>
            <a:ext cx="4768956" cy="3179304"/>
          </a:xfrm>
          <a:prstGeom prst="rect">
            <a:avLst/>
          </a:prstGeom>
        </p:spPr>
      </p:pic>
      <p:sp>
        <p:nvSpPr>
          <p:cNvPr id="13" name="TextBox 13"/>
          <p:cNvSpPr txBox="1"/>
          <p:nvPr/>
        </p:nvSpPr>
        <p:spPr>
          <a:xfrm>
            <a:off x="457200" y="505267"/>
            <a:ext cx="11435121" cy="806054"/>
          </a:xfrm>
          <a:prstGeom prst="rect">
            <a:avLst/>
          </a:prstGeom>
        </p:spPr>
        <p:txBody>
          <a:bodyPr lIns="0" tIns="0" rIns="0" bIns="0" rtlCol="0" anchor="t">
            <a:spAutoFit/>
          </a:bodyPr>
          <a:lstStyle/>
          <a:p>
            <a:pPr>
              <a:lnSpc>
                <a:spcPts val="6580"/>
              </a:lnSpc>
            </a:pPr>
            <a:r>
              <a:rPr lang="en-US" sz="5400" dirty="0">
                <a:solidFill>
                  <a:srgbClr val="191919"/>
                </a:solidFill>
                <a:latin typeface="Avenir Next LT Pro" panose="020B0504020202020204" pitchFamily="34" charset="77"/>
                <a:cs typeface="Times New Roman" panose="02020603050405020304" pitchFamily="18" charset="0"/>
              </a:rPr>
              <a:t>Solutions</a:t>
            </a:r>
          </a:p>
        </p:txBody>
      </p:sp>
      <p:grpSp>
        <p:nvGrpSpPr>
          <p:cNvPr id="14" name="Group 14"/>
          <p:cNvGrpSpPr/>
          <p:nvPr/>
        </p:nvGrpSpPr>
        <p:grpSpPr>
          <a:xfrm>
            <a:off x="1925182" y="2133298"/>
            <a:ext cx="11303292" cy="3852713"/>
            <a:chOff x="0" y="-300622"/>
            <a:chExt cx="15071056" cy="5136951"/>
          </a:xfrm>
        </p:grpSpPr>
        <p:sp>
          <p:nvSpPr>
            <p:cNvPr id="15" name="TextBox 15"/>
            <p:cNvSpPr txBox="1"/>
            <p:nvPr/>
          </p:nvSpPr>
          <p:spPr>
            <a:xfrm>
              <a:off x="0" y="1694017"/>
              <a:ext cx="15071056" cy="3142312"/>
            </a:xfrm>
            <a:prstGeom prst="rect">
              <a:avLst/>
            </a:prstGeom>
          </p:spPr>
          <p:txBody>
            <a:bodyPr lIns="0" tIns="0" rIns="0" bIns="0" rtlCol="0" anchor="t">
              <a:spAutoFit/>
            </a:bodyPr>
            <a:lstStyle/>
            <a:p>
              <a:pPr>
                <a:lnSpc>
                  <a:spcPts val="3066"/>
                </a:lnSpc>
              </a:pPr>
              <a:r>
                <a:rPr lang="en-US" sz="2400" dirty="0">
                  <a:solidFill>
                    <a:srgbClr val="191919"/>
                  </a:solidFill>
                  <a:latin typeface="Times New Roman" panose="02020603050405020304" pitchFamily="18" charset="0"/>
                  <a:cs typeface="Times New Roman" panose="02020603050405020304" pitchFamily="18" charset="0"/>
                </a:rPr>
                <a:t>By Establishing a link between industry and academia (which is critical), individuals should acquire skills and knowledge that can  ensure employability and  make effective use of information, skills etc. that they gained.</a:t>
              </a:r>
            </a:p>
            <a:p>
              <a:pPr>
                <a:lnSpc>
                  <a:spcPts val="3066"/>
                </a:lnSpc>
              </a:pPr>
              <a:endParaRPr lang="en-US" sz="2400" dirty="0">
                <a:solidFill>
                  <a:srgbClr val="191919"/>
                </a:solidFill>
                <a:latin typeface="Times New Roman" panose="02020603050405020304" pitchFamily="18" charset="0"/>
                <a:cs typeface="Times New Roman" panose="02020603050405020304" pitchFamily="18" charset="0"/>
              </a:endParaRPr>
            </a:p>
            <a:p>
              <a:pPr>
                <a:lnSpc>
                  <a:spcPts val="3066"/>
                </a:lnSpc>
              </a:pPr>
              <a:r>
                <a:rPr lang="en-US" sz="2400" dirty="0">
                  <a:solidFill>
                    <a:srgbClr val="191919"/>
                  </a:solidFill>
                  <a:latin typeface="Times New Roman" panose="02020603050405020304" pitchFamily="18" charset="0"/>
                  <a:cs typeface="Times New Roman" panose="02020603050405020304" pitchFamily="18" charset="0"/>
                </a:rPr>
                <a:t>Programs and courses in educational institutions should be prepare/designed in a way that students can choose multifarious roles and companies.  </a:t>
              </a:r>
            </a:p>
          </p:txBody>
        </p:sp>
        <p:sp>
          <p:nvSpPr>
            <p:cNvPr id="16" name="TextBox 16"/>
            <p:cNvSpPr txBox="1"/>
            <p:nvPr/>
          </p:nvSpPr>
          <p:spPr>
            <a:xfrm>
              <a:off x="0" y="-300622"/>
              <a:ext cx="15071056" cy="1908985"/>
            </a:xfrm>
            <a:prstGeom prst="rect">
              <a:avLst/>
            </a:prstGeom>
          </p:spPr>
          <p:txBody>
            <a:bodyPr lIns="0" tIns="0" rIns="0" bIns="0" rtlCol="0" anchor="t">
              <a:spAutoFit/>
            </a:bodyPr>
            <a:lstStyle/>
            <a:p>
              <a:pPr>
                <a:lnSpc>
                  <a:spcPts val="3679"/>
                </a:lnSpc>
              </a:pPr>
              <a:r>
                <a:rPr lang="en-US" sz="4000" dirty="0">
                  <a:solidFill>
                    <a:srgbClr val="191919"/>
                  </a:solidFill>
                  <a:latin typeface="Avenir Next LT Pro" panose="020B0504020202020204" pitchFamily="34" charset="77"/>
                  <a:cs typeface="Times New Roman" panose="02020603050405020304" pitchFamily="18" charset="0"/>
                </a:rPr>
                <a:t>By Establishing a Connection between Industry and Academics  and Redesigning of Courses Taught by Educational Institutions. </a:t>
              </a:r>
            </a:p>
          </p:txBody>
        </p:sp>
      </p:grpSp>
      <p:grpSp>
        <p:nvGrpSpPr>
          <p:cNvPr id="17" name="Group 17"/>
          <p:cNvGrpSpPr/>
          <p:nvPr/>
        </p:nvGrpSpPr>
        <p:grpSpPr>
          <a:xfrm>
            <a:off x="1925182" y="6372954"/>
            <a:ext cx="16591418" cy="4440212"/>
            <a:chOff x="0" y="-466997"/>
            <a:chExt cx="22121891" cy="5920284"/>
          </a:xfrm>
        </p:grpSpPr>
        <p:sp>
          <p:nvSpPr>
            <p:cNvPr id="18" name="TextBox 18"/>
            <p:cNvSpPr txBox="1"/>
            <p:nvPr/>
          </p:nvSpPr>
          <p:spPr>
            <a:xfrm>
              <a:off x="0" y="414726"/>
              <a:ext cx="21817091" cy="5038561"/>
            </a:xfrm>
            <a:prstGeom prst="rect">
              <a:avLst/>
            </a:prstGeom>
          </p:spPr>
          <p:txBody>
            <a:bodyPr wrap="square" lIns="0" tIns="0" rIns="0" bIns="0" rtlCol="0" anchor="t">
              <a:spAutoFit/>
            </a:bodyPr>
            <a:lstStyle/>
            <a:p>
              <a:pPr marL="342900" indent="-342900">
                <a:lnSpc>
                  <a:spcPts val="3118"/>
                </a:lnSpc>
                <a:buFont typeface="Arial" panose="020B0604020202020204" pitchFamily="34" charset="0"/>
                <a:buChar char="•"/>
              </a:pPr>
              <a:r>
                <a:rPr lang="en-US" sz="2400" dirty="0">
                  <a:solidFill>
                    <a:srgbClr val="191919"/>
                  </a:solidFill>
                  <a:latin typeface="Times New Roman" panose="02020603050405020304" pitchFamily="18" charset="0"/>
                  <a:cs typeface="Times New Roman" panose="02020603050405020304" pitchFamily="18" charset="0"/>
                </a:rPr>
                <a:t>Advances in communication, information, and technology will lead to the creation of new, innovative, and cost-effective means of providing higher education to individuals.  </a:t>
              </a: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It is, therefore, critical to guarantee that libraries in nursery schools, other schools, colleges, and universities are well-developed, well-organized, and include all the necessary resources relevant to all  the disciplines that are important to the students. It is also imperative to make sure that computers and the internet are also only available at higher educational institutions, colleges, and universities, where students can utilise them.</a:t>
              </a:r>
            </a:p>
            <a:p>
              <a:pPr marL="342900" lvl="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This can be made sure by creation of new libraries, computer centres and public WI-FI hotspots so that all can access internet with ease.</a:t>
              </a:r>
            </a:p>
            <a:p>
              <a:pPr>
                <a:lnSpc>
                  <a:spcPts val="3118"/>
                </a:lnSpc>
              </a:pPr>
              <a:endParaRPr lang="en-US" sz="2400" dirty="0">
                <a:solidFill>
                  <a:srgbClr val="191919"/>
                </a:solidFill>
                <a:latin typeface="Times New Roman" panose="02020603050405020304" pitchFamily="18" charset="0"/>
                <a:cs typeface="Times New Roman" panose="02020603050405020304" pitchFamily="18" charset="0"/>
              </a:endParaRPr>
            </a:p>
            <a:p>
              <a:pPr>
                <a:lnSpc>
                  <a:spcPts val="3118"/>
                </a:lnSpc>
              </a:pPr>
              <a:endParaRPr lang="en-US" sz="2400" dirty="0">
                <a:solidFill>
                  <a:srgbClr val="191919"/>
                </a:solidFill>
                <a:latin typeface="Times New Roman" panose="02020603050405020304" pitchFamily="18" charset="0"/>
                <a:cs typeface="Times New Roman" panose="02020603050405020304" pitchFamily="18" charset="0"/>
              </a:endParaRPr>
            </a:p>
          </p:txBody>
        </p:sp>
        <p:sp>
          <p:nvSpPr>
            <p:cNvPr id="19" name="TextBox 19"/>
            <p:cNvSpPr txBox="1"/>
            <p:nvPr/>
          </p:nvSpPr>
          <p:spPr>
            <a:xfrm>
              <a:off x="0" y="-466997"/>
              <a:ext cx="22121891" cy="683948"/>
            </a:xfrm>
            <a:prstGeom prst="rect">
              <a:avLst/>
            </a:prstGeom>
          </p:spPr>
          <p:txBody>
            <a:bodyPr wrap="square" lIns="0" tIns="0" rIns="0" bIns="0" rtlCol="0" anchor="t">
              <a:spAutoFit/>
            </a:bodyPr>
            <a:lstStyle/>
            <a:p>
              <a:pPr>
                <a:lnSpc>
                  <a:spcPts val="3992"/>
                </a:lnSpc>
              </a:pPr>
              <a:r>
                <a:rPr lang="en-US" sz="4000" dirty="0">
                  <a:solidFill>
                    <a:srgbClr val="191919"/>
                  </a:solidFill>
                  <a:latin typeface="Avenir Next LT Pro" panose="020B0504020202020204" pitchFamily="34" charset="77"/>
                  <a:cs typeface="Times New Roman" panose="02020603050405020304" pitchFamily="18" charset="0"/>
                </a:rPr>
                <a:t>By Giving Importance to Technology in Education/ High Tech Libraries </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90">
          <a:fgClr>
            <a:schemeClr val="accent6"/>
          </a:fgClr>
          <a:bgClr>
            <a:schemeClr val="bg1"/>
          </a:bgClr>
        </a:pattFill>
        <a:effectLst/>
      </p:bgPr>
    </p:bg>
    <p:spTree>
      <p:nvGrpSpPr>
        <p:cNvPr id="1" name=""/>
        <p:cNvGrpSpPr/>
        <p:nvPr/>
      </p:nvGrpSpPr>
      <p:grpSpPr>
        <a:xfrm>
          <a:off x="0" y="0"/>
          <a:ext cx="0" cy="0"/>
          <a:chOff x="0" y="0"/>
          <a:chExt cx="0" cy="0"/>
        </a:xfrm>
      </p:grpSpPr>
      <p:grpSp>
        <p:nvGrpSpPr>
          <p:cNvPr id="3" name="Group 3"/>
          <p:cNvGrpSpPr/>
          <p:nvPr/>
        </p:nvGrpSpPr>
        <p:grpSpPr>
          <a:xfrm>
            <a:off x="600864" y="608565"/>
            <a:ext cx="14038177" cy="3288728"/>
            <a:chOff x="0" y="-38100"/>
            <a:chExt cx="18717569" cy="4384972"/>
          </a:xfrm>
        </p:grpSpPr>
        <p:sp>
          <p:nvSpPr>
            <p:cNvPr id="4" name="TextBox 4"/>
            <p:cNvSpPr txBox="1"/>
            <p:nvPr/>
          </p:nvSpPr>
          <p:spPr>
            <a:xfrm>
              <a:off x="1" y="1074607"/>
              <a:ext cx="17182048" cy="3272265"/>
            </a:xfrm>
            <a:prstGeom prst="rect">
              <a:avLst/>
            </a:prstGeom>
          </p:spPr>
          <p:txBody>
            <a:bodyPr wrap="square" lIns="0" tIns="0" rIns="0" bIns="0" rtlCol="0" anchor="t">
              <a:spAutoFit/>
            </a:bodyPr>
            <a:lstStyle/>
            <a:p>
              <a:pPr>
                <a:lnSpc>
                  <a:spcPts val="3249"/>
                </a:lnSpc>
              </a:pPr>
              <a:r>
                <a:rPr lang="en-US" sz="2400" dirty="0">
                  <a:solidFill>
                    <a:srgbClr val="191919"/>
                  </a:solidFill>
                  <a:latin typeface="Times New Roman" panose="02020603050405020304" pitchFamily="18" charset="0"/>
                  <a:cs typeface="Times New Roman" panose="02020603050405020304" pitchFamily="18" charset="0"/>
                </a:rPr>
                <a:t>Lecture-based teaching approaches will have to be replaced by methods that emphasize self-study, personal interaction between professors and students, alongside having dynamic seminars and workshops.  </a:t>
              </a:r>
            </a:p>
            <a:p>
              <a:pPr>
                <a:lnSpc>
                  <a:spcPts val="3249"/>
                </a:lnSpc>
              </a:pPr>
              <a:endParaRPr lang="en-US" sz="2400" dirty="0">
                <a:solidFill>
                  <a:srgbClr val="191919"/>
                </a:solidFill>
                <a:latin typeface="Times New Roman" panose="02020603050405020304" pitchFamily="18" charset="0"/>
                <a:cs typeface="Times New Roman" panose="02020603050405020304" pitchFamily="18" charset="0"/>
              </a:endParaRPr>
            </a:p>
            <a:p>
              <a:pPr>
                <a:lnSpc>
                  <a:spcPts val="3250"/>
                </a:lnSpc>
              </a:pPr>
              <a:r>
                <a:rPr lang="en-US" sz="2400" dirty="0">
                  <a:solidFill>
                    <a:srgbClr val="191919"/>
                  </a:solidFill>
                  <a:latin typeface="Times New Roman" panose="02020603050405020304" pitchFamily="18" charset="0"/>
                  <a:cs typeface="Times New Roman" panose="02020603050405020304" pitchFamily="18" charset="0"/>
                </a:rPr>
                <a:t>The student ratio must be reduced. (Currently, the ratio is around 25, it should be reduced to 15 so that a student can gain maximum attention from an instructor). </a:t>
              </a:r>
            </a:p>
          </p:txBody>
        </p:sp>
        <p:sp>
          <p:nvSpPr>
            <p:cNvPr id="5" name="TextBox 5"/>
            <p:cNvSpPr txBox="1"/>
            <p:nvPr/>
          </p:nvSpPr>
          <p:spPr>
            <a:xfrm>
              <a:off x="0" y="-38100"/>
              <a:ext cx="18717569" cy="752343"/>
            </a:xfrm>
            <a:prstGeom prst="rect">
              <a:avLst/>
            </a:prstGeom>
          </p:spPr>
          <p:txBody>
            <a:bodyPr lIns="0" tIns="0" rIns="0" bIns="0" rtlCol="0" anchor="t">
              <a:spAutoFit/>
            </a:bodyPr>
            <a:lstStyle/>
            <a:p>
              <a:pPr>
                <a:lnSpc>
                  <a:spcPts val="4419"/>
                </a:lnSpc>
              </a:pPr>
              <a:r>
                <a:rPr lang="en-US" sz="4000" dirty="0">
                  <a:solidFill>
                    <a:srgbClr val="191919"/>
                  </a:solidFill>
                  <a:latin typeface="Avenir Next LT Pro" panose="020B0504020202020204" pitchFamily="34" charset="77"/>
                  <a:cs typeface="Times New Roman" panose="02020603050405020304" pitchFamily="18" charset="0"/>
                </a:rPr>
                <a:t>Student-Centered Education and Dynamic Methods </a:t>
              </a:r>
            </a:p>
          </p:txBody>
        </p:sp>
      </p:grpSp>
      <p:grpSp>
        <p:nvGrpSpPr>
          <p:cNvPr id="6" name="Group 6"/>
          <p:cNvGrpSpPr/>
          <p:nvPr/>
        </p:nvGrpSpPr>
        <p:grpSpPr>
          <a:xfrm>
            <a:off x="600864" y="4261042"/>
            <a:ext cx="14038177" cy="2455165"/>
            <a:chOff x="0" y="-38100"/>
            <a:chExt cx="18717569" cy="3273553"/>
          </a:xfrm>
        </p:grpSpPr>
        <p:sp>
          <p:nvSpPr>
            <p:cNvPr id="7" name="TextBox 7"/>
            <p:cNvSpPr txBox="1"/>
            <p:nvPr/>
          </p:nvSpPr>
          <p:spPr>
            <a:xfrm>
              <a:off x="0" y="1074605"/>
              <a:ext cx="18717569" cy="2160848"/>
            </a:xfrm>
            <a:prstGeom prst="rect">
              <a:avLst/>
            </a:prstGeom>
          </p:spPr>
          <p:txBody>
            <a:bodyPr lIns="0" tIns="0" rIns="0" bIns="0" rtlCol="0" anchor="t">
              <a:spAutoFit/>
            </a:bodyPr>
            <a:lstStyle/>
            <a:p>
              <a:pPr>
                <a:lnSpc>
                  <a:spcPts val="3249"/>
                </a:lnSpc>
              </a:pPr>
              <a:r>
                <a:rPr lang="en-US" sz="2400" dirty="0">
                  <a:solidFill>
                    <a:srgbClr val="191919"/>
                  </a:solidFill>
                  <a:latin typeface="Times New Roman" panose="02020603050405020304" pitchFamily="18" charset="0"/>
                  <a:cs typeface="Times New Roman" panose="02020603050405020304" pitchFamily="18" charset="0"/>
                </a:rPr>
                <a:t>Primary education is the foundation of a country’s educational system. All future studies will be </a:t>
              </a:r>
              <a:r>
                <a:rPr lang="en-US" sz="2400" dirty="0" err="1">
                  <a:solidFill>
                    <a:srgbClr val="191919"/>
                  </a:solidFill>
                  <a:latin typeface="Times New Roman" panose="02020603050405020304" pitchFamily="18" charset="0"/>
                  <a:cs typeface="Times New Roman" panose="02020603050405020304" pitchFamily="18" charset="0"/>
                </a:rPr>
                <a:t>jeopardised</a:t>
              </a:r>
              <a:r>
                <a:rPr lang="en-US" sz="2400" dirty="0">
                  <a:solidFill>
                    <a:srgbClr val="191919"/>
                  </a:solidFill>
                  <a:latin typeface="Times New Roman" panose="02020603050405020304" pitchFamily="18" charset="0"/>
                  <a:cs typeface="Times New Roman" panose="02020603050405020304" pitchFamily="18" charset="0"/>
                </a:rPr>
                <a:t> if primary and secondary school instructors are inexperienced, unqualified, and underpaid. </a:t>
              </a:r>
            </a:p>
            <a:p>
              <a:pPr>
                <a:lnSpc>
                  <a:spcPts val="3249"/>
                </a:lnSpc>
              </a:pPr>
              <a:endParaRPr lang="en-US" sz="2400" dirty="0">
                <a:solidFill>
                  <a:srgbClr val="191919"/>
                </a:solidFill>
                <a:latin typeface="Times New Roman" panose="02020603050405020304" pitchFamily="18" charset="0"/>
                <a:cs typeface="Times New Roman" panose="02020603050405020304" pitchFamily="18" charset="0"/>
              </a:endParaRPr>
            </a:p>
            <a:p>
              <a:pPr>
                <a:lnSpc>
                  <a:spcPts val="3250"/>
                </a:lnSpc>
              </a:pPr>
              <a:r>
                <a:rPr lang="en-US" sz="2400" dirty="0">
                  <a:solidFill>
                    <a:srgbClr val="191919"/>
                  </a:solidFill>
                  <a:latin typeface="Times New Roman" panose="02020603050405020304" pitchFamily="18" charset="0"/>
                  <a:cs typeface="Times New Roman" panose="02020603050405020304" pitchFamily="18" charset="0"/>
                </a:rPr>
                <a:t>Instructors should be given incentives so that the quality of instruction does not suffer. </a:t>
              </a:r>
            </a:p>
          </p:txBody>
        </p:sp>
        <p:sp>
          <p:nvSpPr>
            <p:cNvPr id="8" name="TextBox 8"/>
            <p:cNvSpPr txBox="1"/>
            <p:nvPr/>
          </p:nvSpPr>
          <p:spPr>
            <a:xfrm>
              <a:off x="0" y="-38100"/>
              <a:ext cx="18717569" cy="752343"/>
            </a:xfrm>
            <a:prstGeom prst="rect">
              <a:avLst/>
            </a:prstGeom>
          </p:spPr>
          <p:txBody>
            <a:bodyPr lIns="0" tIns="0" rIns="0" bIns="0" rtlCol="0" anchor="t">
              <a:spAutoFit/>
            </a:bodyPr>
            <a:lstStyle/>
            <a:p>
              <a:pPr>
                <a:lnSpc>
                  <a:spcPts val="4419"/>
                </a:lnSpc>
              </a:pPr>
              <a:r>
                <a:rPr lang="en-US" sz="4000" dirty="0">
                  <a:solidFill>
                    <a:srgbClr val="191919"/>
                  </a:solidFill>
                  <a:latin typeface="Avenir Next LT Pro" panose="020B0504020202020204" pitchFamily="34" charset="77"/>
                  <a:cs typeface="Times New Roman" panose="02020603050405020304" pitchFamily="18" charset="0"/>
                </a:rPr>
                <a:t>Give more significance to primary and secondary education </a:t>
              </a:r>
            </a:p>
          </p:txBody>
        </p:sp>
      </p:grpSp>
      <p:grpSp>
        <p:nvGrpSpPr>
          <p:cNvPr id="9" name="Group 9"/>
          <p:cNvGrpSpPr/>
          <p:nvPr/>
        </p:nvGrpSpPr>
        <p:grpSpPr>
          <a:xfrm>
            <a:off x="600864" y="7403183"/>
            <a:ext cx="17687136" cy="2786747"/>
            <a:chOff x="0" y="-38100"/>
            <a:chExt cx="23582848" cy="3715664"/>
          </a:xfrm>
        </p:grpSpPr>
        <p:sp>
          <p:nvSpPr>
            <p:cNvPr id="10" name="TextBox 10"/>
            <p:cNvSpPr txBox="1"/>
            <p:nvPr/>
          </p:nvSpPr>
          <p:spPr>
            <a:xfrm>
              <a:off x="0" y="1063599"/>
              <a:ext cx="23582848" cy="2613965"/>
            </a:xfrm>
            <a:prstGeom prst="rect">
              <a:avLst/>
            </a:prstGeom>
          </p:spPr>
          <p:txBody>
            <a:bodyPr lIns="0" tIns="0" rIns="0" bIns="0" rtlCol="0" anchor="t">
              <a:spAutoFit/>
            </a:bodyPr>
            <a:lstStyle/>
            <a:p>
              <a:pPr>
                <a:lnSpc>
                  <a:spcPts val="3120"/>
                </a:lnSpc>
              </a:pPr>
              <a:r>
                <a:rPr lang="en-US" sz="2400" dirty="0">
                  <a:solidFill>
                    <a:srgbClr val="191919"/>
                  </a:solidFill>
                  <a:latin typeface="Times New Roman" panose="02020603050405020304" pitchFamily="18" charset="0"/>
                  <a:cs typeface="Times New Roman" panose="02020603050405020304" pitchFamily="18" charset="0"/>
                </a:rPr>
                <a:t>Many national institutions, such as those in the United States, the UK, and Australia, enable overseas students to study higher education in their nations as well as via correspondence courses. Similarly, by leveraging the </a:t>
              </a:r>
              <a:r>
                <a:rPr lang="en-US" sz="2400" dirty="0" err="1">
                  <a:solidFill>
                    <a:srgbClr val="191919"/>
                  </a:solidFill>
                  <a:latin typeface="Times New Roman" panose="02020603050405020304" pitchFamily="18" charset="0"/>
                  <a:cs typeface="Times New Roman" panose="02020603050405020304" pitchFamily="18" charset="0"/>
                </a:rPr>
                <a:t>globalisation</a:t>
              </a:r>
              <a:r>
                <a:rPr lang="en-US" sz="2400" dirty="0">
                  <a:solidFill>
                    <a:srgbClr val="191919"/>
                  </a:solidFill>
                  <a:latin typeface="Times New Roman" panose="02020603050405020304" pitchFamily="18" charset="0"/>
                  <a:cs typeface="Times New Roman" panose="02020603050405020304" pitchFamily="18" charset="0"/>
                </a:rPr>
                <a:t> process, India's world-class universities may offer courses to international students </a:t>
              </a:r>
            </a:p>
            <a:p>
              <a:pPr>
                <a:lnSpc>
                  <a:spcPts val="3120"/>
                </a:lnSpc>
              </a:pPr>
              <a:r>
                <a:rPr lang="en-US" sz="2400" dirty="0">
                  <a:solidFill>
                    <a:srgbClr val="191919"/>
                  </a:solidFill>
                  <a:latin typeface="Times New Roman" panose="02020603050405020304" pitchFamily="18" charset="0"/>
                  <a:cs typeface="Times New Roman" panose="02020603050405020304" pitchFamily="18" charset="0"/>
                </a:rPr>
                <a:t>consistent worldwide curriculum should be implemented </a:t>
              </a:r>
            </a:p>
            <a:p>
              <a:pPr>
                <a:lnSpc>
                  <a:spcPts val="3120"/>
                </a:lnSpc>
              </a:pPr>
              <a:endParaRPr lang="en-US" sz="2400" dirty="0">
                <a:solidFill>
                  <a:srgbClr val="191919"/>
                </a:solidFill>
                <a:latin typeface="Times New Roman" panose="02020603050405020304" pitchFamily="18" charset="0"/>
                <a:cs typeface="Times New Roman" panose="02020603050405020304" pitchFamily="18" charset="0"/>
              </a:endParaRPr>
            </a:p>
          </p:txBody>
        </p:sp>
        <p:sp>
          <p:nvSpPr>
            <p:cNvPr id="11" name="TextBox 11"/>
            <p:cNvSpPr txBox="1"/>
            <p:nvPr/>
          </p:nvSpPr>
          <p:spPr>
            <a:xfrm>
              <a:off x="0" y="-38100"/>
              <a:ext cx="23582848" cy="735244"/>
            </a:xfrm>
            <a:prstGeom prst="rect">
              <a:avLst/>
            </a:prstGeom>
          </p:spPr>
          <p:txBody>
            <a:bodyPr lIns="0" tIns="0" rIns="0" bIns="0" rtlCol="0" anchor="t">
              <a:spAutoFit/>
            </a:bodyPr>
            <a:lstStyle/>
            <a:p>
              <a:pPr>
                <a:lnSpc>
                  <a:spcPts val="4290"/>
                </a:lnSpc>
              </a:pPr>
              <a:r>
                <a:rPr lang="en-US" sz="4000" dirty="0">
                  <a:solidFill>
                    <a:srgbClr val="191919"/>
                  </a:solidFill>
                  <a:latin typeface="Avenir Next LT Pro" panose="020B0504020202020204" pitchFamily="34" charset="77"/>
                  <a:cs typeface="Times New Roman" panose="02020603050405020304" pitchFamily="18" charset="0"/>
                </a:rPr>
                <a:t>Enabling World Class Education </a:t>
              </a:r>
            </a:p>
          </p:txBody>
        </p:sp>
      </p:grpSp>
      <p:pic>
        <p:nvPicPr>
          <p:cNvPr id="14" name="Picture 13" descr="Chart, bar chart&#10;&#10;Description automatically generated">
            <a:extLst>
              <a:ext uri="{FF2B5EF4-FFF2-40B4-BE49-F238E27FC236}">
                <a16:creationId xmlns:a16="http://schemas.microsoft.com/office/drawing/2014/main" id="{8F165146-8496-F343-9A3C-6D1965656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8800" y="0"/>
            <a:ext cx="5029200" cy="357406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90">
          <a:fgClr>
            <a:srgbClr val="C9E265"/>
          </a:fgClr>
          <a:bgClr>
            <a:schemeClr val="bg1"/>
          </a:bgClr>
        </a:patt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4641" y="142553"/>
            <a:ext cx="980981" cy="245245"/>
          </a:xfrm>
          <a:prstGeom prst="rect">
            <a:avLst/>
          </a:prstGeom>
        </p:spPr>
      </p:pic>
      <p:pic>
        <p:nvPicPr>
          <p:cNvPr id="4" name="Picture 4"/>
          <p:cNvPicPr>
            <a:picLocks noChangeAspect="1"/>
          </p:cNvPicPr>
          <p:nvPr/>
        </p:nvPicPr>
        <p:blipFill>
          <a:blip r:embed="rId4"/>
          <a:srcRect l="28918"/>
          <a:stretch>
            <a:fillRect/>
          </a:stretch>
        </p:blipFill>
        <p:spPr>
          <a:xfrm>
            <a:off x="14574972" y="2393704"/>
            <a:ext cx="3428387" cy="2411574"/>
          </a:xfrm>
          <a:prstGeom prst="rect">
            <a:avLst/>
          </a:prstGeom>
        </p:spPr>
      </p:pic>
      <p:sp>
        <p:nvSpPr>
          <p:cNvPr id="5" name="TextBox 5"/>
          <p:cNvSpPr txBox="1"/>
          <p:nvPr/>
        </p:nvSpPr>
        <p:spPr>
          <a:xfrm>
            <a:off x="2500709" y="828315"/>
            <a:ext cx="13498938" cy="833562"/>
          </a:xfrm>
          <a:prstGeom prst="rect">
            <a:avLst/>
          </a:prstGeom>
        </p:spPr>
        <p:txBody>
          <a:bodyPr wrap="square" lIns="0" tIns="0" rIns="0" bIns="0" rtlCol="0" anchor="t">
            <a:spAutoFit/>
          </a:bodyPr>
          <a:lstStyle/>
          <a:p>
            <a:pPr algn="ctr">
              <a:lnSpc>
                <a:spcPts val="6480"/>
              </a:lnSpc>
            </a:pPr>
            <a:r>
              <a:rPr lang="en-US" sz="5700" dirty="0">
                <a:solidFill>
                  <a:srgbClr val="72421F"/>
                </a:solidFill>
                <a:latin typeface="Avenir Next LT Pro" panose="020B0504020202020204" pitchFamily="34" charset="77"/>
                <a:cs typeface="Times New Roman" panose="02020603050405020304" pitchFamily="18" charset="0"/>
              </a:rPr>
              <a:t>Reason Out The Solutions And Evidence</a:t>
            </a:r>
          </a:p>
        </p:txBody>
      </p:sp>
      <p:sp>
        <p:nvSpPr>
          <p:cNvPr id="6" name="TextBox 6"/>
          <p:cNvSpPr txBox="1"/>
          <p:nvPr/>
        </p:nvSpPr>
        <p:spPr>
          <a:xfrm>
            <a:off x="6812817" y="1995908"/>
            <a:ext cx="7969" cy="408766"/>
          </a:xfrm>
          <a:prstGeom prst="rect">
            <a:avLst/>
          </a:prstGeom>
        </p:spPr>
        <p:txBody>
          <a:bodyPr lIns="0" tIns="0" rIns="0" bIns="0" rtlCol="0" anchor="t">
            <a:spAutoFit/>
          </a:bodyPr>
          <a:lstStyle/>
          <a:p>
            <a:pPr algn="ctr">
              <a:lnSpc>
                <a:spcPts val="3480"/>
              </a:lnSpc>
              <a:spcBef>
                <a:spcPct val="0"/>
              </a:spcBef>
            </a:pPr>
            <a:endParaRPr sz="2400">
              <a:latin typeface="Times New Roman" panose="02020603050405020304" pitchFamily="18" charset="0"/>
              <a:cs typeface="Times New Roman" panose="02020603050405020304" pitchFamily="18" charset="0"/>
            </a:endParaRPr>
          </a:p>
        </p:txBody>
      </p:sp>
      <p:sp>
        <p:nvSpPr>
          <p:cNvPr id="7" name="TextBox 7"/>
          <p:cNvSpPr txBox="1"/>
          <p:nvPr/>
        </p:nvSpPr>
        <p:spPr>
          <a:xfrm>
            <a:off x="284641" y="1795676"/>
            <a:ext cx="16645319" cy="1231106"/>
          </a:xfrm>
          <a:prstGeom prst="rect">
            <a:avLst/>
          </a:prstGeom>
        </p:spPr>
        <p:txBody>
          <a:bodyPr wrap="square" lIns="0" tIns="0" rIns="0" bIns="0" rtlCol="0" anchor="t">
            <a:spAutoFit/>
          </a:bodyPr>
          <a:lstStyle/>
          <a:p>
            <a:pPr>
              <a:lnSpc>
                <a:spcPts val="4759"/>
              </a:lnSpc>
            </a:pPr>
            <a:r>
              <a:rPr lang="en-US" sz="4000" dirty="0">
                <a:solidFill>
                  <a:srgbClr val="000000"/>
                </a:solidFill>
                <a:latin typeface="Avenir Next LT Pro" panose="020B0504020202020204" pitchFamily="34" charset="77"/>
                <a:cs typeface="Times New Roman" panose="02020603050405020304" pitchFamily="18" charset="0"/>
              </a:rPr>
              <a:t>By Establishing a Connection between Industry and Academics and Redesigning of Courses Taught by Educational institutions. </a:t>
            </a:r>
          </a:p>
        </p:txBody>
      </p:sp>
      <p:sp>
        <p:nvSpPr>
          <p:cNvPr id="8" name="TextBox 8"/>
          <p:cNvSpPr txBox="1"/>
          <p:nvPr/>
        </p:nvSpPr>
        <p:spPr>
          <a:xfrm>
            <a:off x="-41275" y="6486840"/>
            <a:ext cx="2613794" cy="615553"/>
          </a:xfrm>
          <a:prstGeom prst="rect">
            <a:avLst/>
          </a:prstGeom>
        </p:spPr>
        <p:txBody>
          <a:bodyPr wrap="square" lIns="0" tIns="0" rIns="0" bIns="0" rtlCol="0" anchor="t">
            <a:spAutoFit/>
          </a:bodyPr>
          <a:lstStyle/>
          <a:p>
            <a:pPr algn="ctr">
              <a:lnSpc>
                <a:spcPts val="4759"/>
              </a:lnSpc>
            </a:pPr>
            <a:r>
              <a:rPr lang="en-US" sz="4000" dirty="0">
                <a:solidFill>
                  <a:srgbClr val="191919"/>
                </a:solidFill>
                <a:latin typeface="Avenir Next LT Pro" panose="020B0504020202020204" pitchFamily="34" charset="77"/>
                <a:cs typeface="Times New Roman" panose="02020603050405020304" pitchFamily="18" charset="0"/>
              </a:rPr>
              <a:t>Evidence</a:t>
            </a:r>
          </a:p>
        </p:txBody>
      </p:sp>
      <p:sp>
        <p:nvSpPr>
          <p:cNvPr id="9" name="TextBox 9"/>
          <p:cNvSpPr txBox="1"/>
          <p:nvPr/>
        </p:nvSpPr>
        <p:spPr>
          <a:xfrm>
            <a:off x="191187" y="7108627"/>
            <a:ext cx="16527936" cy="458331"/>
          </a:xfrm>
          <a:prstGeom prst="rect">
            <a:avLst/>
          </a:prstGeom>
        </p:spPr>
        <p:txBody>
          <a:bodyPr lIns="0" tIns="0" rIns="0" bIns="0" rtlCol="0" anchor="t">
            <a:spAutoFit/>
          </a:bodyPr>
          <a:lstStyle/>
          <a:p>
            <a:pPr marL="342900" indent="-342900">
              <a:lnSpc>
                <a:spcPts val="3878"/>
              </a:lnSpc>
              <a:buFont typeface="Arial" panose="020B0604020202020204" pitchFamily="34" charset="0"/>
              <a:buChar char="•"/>
            </a:pPr>
            <a:r>
              <a:rPr lang="en-US" sz="2400" dirty="0">
                <a:solidFill>
                  <a:srgbClr val="191919"/>
                </a:solidFill>
                <a:latin typeface="Times New Roman" panose="02020603050405020304" pitchFamily="18" charset="0"/>
                <a:cs typeface="Times New Roman" panose="02020603050405020304" pitchFamily="18" charset="0"/>
              </a:rPr>
              <a:t>Almost 90% of life-science enterprises in the United States have some sort of academic link. </a:t>
            </a:r>
          </a:p>
        </p:txBody>
      </p:sp>
      <p:sp>
        <p:nvSpPr>
          <p:cNvPr id="10" name="TextBox 10"/>
          <p:cNvSpPr txBox="1"/>
          <p:nvPr/>
        </p:nvSpPr>
        <p:spPr>
          <a:xfrm>
            <a:off x="191187" y="7637681"/>
            <a:ext cx="17885975" cy="922702"/>
          </a:xfrm>
          <a:prstGeom prst="rect">
            <a:avLst/>
          </a:prstGeom>
          <a:pattFill prst="pct90">
            <a:fgClr>
              <a:srgbClr val="C9E265"/>
            </a:fgClr>
            <a:bgClr>
              <a:schemeClr val="bg1"/>
            </a:bgClr>
          </a:pattFill>
        </p:spPr>
        <p:txBody>
          <a:bodyPr lIns="0" tIns="0" rIns="0" bIns="0" rtlCol="0" anchor="t">
            <a:spAutoFit/>
          </a:bodyPr>
          <a:lstStyle/>
          <a:p>
            <a:pPr marL="342900" indent="-342900">
              <a:lnSpc>
                <a:spcPts val="3742"/>
              </a:lnSpc>
              <a:buFont typeface="Arial" panose="020B0604020202020204" pitchFamily="34" charset="0"/>
              <a:buChar char="•"/>
            </a:pPr>
            <a:r>
              <a:rPr lang="en-US" sz="2400" dirty="0">
                <a:solidFill>
                  <a:srgbClr val="191919"/>
                </a:solidFill>
                <a:latin typeface="Times New Roman" panose="02020603050405020304" pitchFamily="18" charset="0"/>
                <a:cs typeface="Times New Roman" panose="02020603050405020304" pitchFamily="18" charset="0"/>
              </a:rPr>
              <a:t>Moreover, half of life-science corporations (59 percent) contributed to university research, and 38% supported training by providing grants, fellowships, or scholarships to students and fellows. This enabled both research funding and promoted training all in one go </a:t>
            </a:r>
          </a:p>
        </p:txBody>
      </p:sp>
      <p:sp>
        <p:nvSpPr>
          <p:cNvPr id="11" name="TextBox 11"/>
          <p:cNvSpPr txBox="1"/>
          <p:nvPr/>
        </p:nvSpPr>
        <p:spPr>
          <a:xfrm>
            <a:off x="-168287" y="4189725"/>
            <a:ext cx="2442790" cy="615553"/>
          </a:xfrm>
          <a:prstGeom prst="rect">
            <a:avLst/>
          </a:prstGeom>
        </p:spPr>
        <p:txBody>
          <a:bodyPr wrap="square" lIns="0" tIns="0" rIns="0" bIns="0" rtlCol="0" anchor="t">
            <a:spAutoFit/>
          </a:bodyPr>
          <a:lstStyle/>
          <a:p>
            <a:pPr algn="ctr">
              <a:lnSpc>
                <a:spcPts val="4759"/>
              </a:lnSpc>
            </a:pPr>
            <a:r>
              <a:rPr lang="en-US" sz="4000" dirty="0">
                <a:solidFill>
                  <a:srgbClr val="191919"/>
                </a:solidFill>
                <a:latin typeface="Avenir Next LT Pro" panose="020B0504020202020204" pitchFamily="34" charset="77"/>
                <a:cs typeface="Times New Roman" panose="02020603050405020304" pitchFamily="18" charset="0"/>
              </a:rPr>
              <a:t>Reason</a:t>
            </a:r>
          </a:p>
        </p:txBody>
      </p:sp>
      <p:sp>
        <p:nvSpPr>
          <p:cNvPr id="12" name="TextBox 12"/>
          <p:cNvSpPr txBox="1"/>
          <p:nvPr/>
        </p:nvSpPr>
        <p:spPr>
          <a:xfrm>
            <a:off x="191187" y="4708344"/>
            <a:ext cx="16082427" cy="1482778"/>
          </a:xfrm>
          <a:prstGeom prst="rect">
            <a:avLst/>
          </a:prstGeom>
        </p:spPr>
        <p:txBody>
          <a:bodyPr lIns="0" tIns="0" rIns="0" bIns="0" rtlCol="0" anchor="t">
            <a:spAutoFit/>
          </a:bodyPr>
          <a:lstStyle/>
          <a:p>
            <a:pPr algn="just">
              <a:lnSpc>
                <a:spcPts val="3966"/>
              </a:lnSpc>
            </a:pPr>
            <a:r>
              <a:rPr lang="en-US" sz="2400" dirty="0">
                <a:solidFill>
                  <a:srgbClr val="191919"/>
                </a:solidFill>
                <a:latin typeface="Times New Roman" panose="02020603050405020304" pitchFamily="18" charset="0"/>
                <a:cs typeface="Times New Roman" panose="02020603050405020304" pitchFamily="18" charset="0"/>
              </a:rPr>
              <a:t>Courses in Indian Education system lack Industry interaction. They are more theory based than practical based/project based. Therefore, a shift in the structure of courses to more project-based courses would ready students for the future. </a:t>
            </a:r>
          </a:p>
          <a:p>
            <a:pPr algn="just">
              <a:lnSpc>
                <a:spcPts val="3966"/>
              </a:lnSpc>
            </a:pPr>
            <a:r>
              <a:rPr lang="en-US" sz="2400" dirty="0">
                <a:solidFill>
                  <a:srgbClr val="191919"/>
                </a:solidFill>
                <a:latin typeface="Times New Roman" panose="02020603050405020304" pitchFamily="18" charset="0"/>
                <a:cs typeface="Times New Roman" panose="02020603050405020304" pitchFamily="18" charset="0"/>
              </a:rPr>
              <a:t>Also, it would enable them to gain multiple skills related to different sets of industries as.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90">
          <a:fgClr>
            <a:srgbClr val="EFCAA6"/>
          </a:fgClr>
          <a:bgClr>
            <a:schemeClr val="bg1"/>
          </a:bgClr>
        </a:pattFill>
        <a:effectLst/>
      </p:bgPr>
    </p:bg>
    <p:spTree>
      <p:nvGrpSpPr>
        <p:cNvPr id="1" name=""/>
        <p:cNvGrpSpPr/>
        <p:nvPr/>
      </p:nvGrpSpPr>
      <p:grpSpPr>
        <a:xfrm>
          <a:off x="0" y="0"/>
          <a:ext cx="0" cy="0"/>
          <a:chOff x="0" y="0"/>
          <a:chExt cx="0" cy="0"/>
        </a:xfrm>
      </p:grpSpPr>
      <p:sp>
        <p:nvSpPr>
          <p:cNvPr id="2" name="AutoShape 2"/>
          <p:cNvSpPr/>
          <p:nvPr/>
        </p:nvSpPr>
        <p:spPr>
          <a:xfrm>
            <a:off x="0" y="0"/>
            <a:ext cx="18288000" cy="651436"/>
          </a:xfrm>
          <a:prstGeom prst="rect">
            <a:avLst/>
          </a:prstGeom>
          <a:solidFill>
            <a:srgbClr val="C1BCB6"/>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31364" y="203095"/>
            <a:ext cx="980981" cy="245245"/>
          </a:xfrm>
          <a:prstGeom prst="rect">
            <a:avLst/>
          </a:prstGeom>
        </p:spPr>
      </p:pic>
      <p:pic>
        <p:nvPicPr>
          <p:cNvPr id="4" name="Picture 4"/>
          <p:cNvPicPr>
            <a:picLocks noChangeAspect="1"/>
          </p:cNvPicPr>
          <p:nvPr/>
        </p:nvPicPr>
        <p:blipFill>
          <a:blip r:embed="rId4"/>
          <a:srcRect/>
          <a:stretch>
            <a:fillRect/>
          </a:stretch>
        </p:blipFill>
        <p:spPr>
          <a:xfrm>
            <a:off x="7637549" y="1649946"/>
            <a:ext cx="10339378" cy="3493554"/>
          </a:xfrm>
          <a:prstGeom prst="rect">
            <a:avLst/>
          </a:prstGeom>
        </p:spPr>
      </p:pic>
      <p:sp>
        <p:nvSpPr>
          <p:cNvPr id="5" name="TextBox 5"/>
          <p:cNvSpPr txBox="1"/>
          <p:nvPr/>
        </p:nvSpPr>
        <p:spPr>
          <a:xfrm>
            <a:off x="6812817" y="1995908"/>
            <a:ext cx="7969" cy="408766"/>
          </a:xfrm>
          <a:prstGeom prst="rect">
            <a:avLst/>
          </a:prstGeom>
        </p:spPr>
        <p:txBody>
          <a:bodyPr lIns="0" tIns="0" rIns="0" bIns="0" rtlCol="0" anchor="t">
            <a:spAutoFit/>
          </a:bodyPr>
          <a:lstStyle/>
          <a:p>
            <a:pPr algn="ctr">
              <a:lnSpc>
                <a:spcPts val="3480"/>
              </a:lnSpc>
              <a:spcBef>
                <a:spcPct val="0"/>
              </a:spcBef>
            </a:pPr>
            <a:endParaRPr sz="2400">
              <a:latin typeface="Times New Roman" panose="02020603050405020304" pitchFamily="18" charset="0"/>
              <a:cs typeface="Times New Roman" panose="02020603050405020304" pitchFamily="18" charset="0"/>
            </a:endParaRPr>
          </a:p>
        </p:txBody>
      </p:sp>
      <p:sp>
        <p:nvSpPr>
          <p:cNvPr id="6" name="TextBox 6"/>
          <p:cNvSpPr txBox="1"/>
          <p:nvPr/>
        </p:nvSpPr>
        <p:spPr>
          <a:xfrm>
            <a:off x="324781" y="889720"/>
            <a:ext cx="8665993" cy="1231106"/>
          </a:xfrm>
          <a:prstGeom prst="rect">
            <a:avLst/>
          </a:prstGeom>
        </p:spPr>
        <p:txBody>
          <a:bodyPr lIns="0" tIns="0" rIns="0" bIns="0" rtlCol="0" anchor="t">
            <a:spAutoFit/>
          </a:bodyPr>
          <a:lstStyle/>
          <a:p>
            <a:pPr algn="ctr">
              <a:lnSpc>
                <a:spcPts val="4759"/>
              </a:lnSpc>
            </a:pPr>
            <a:r>
              <a:rPr lang="en-US" sz="4000" dirty="0">
                <a:solidFill>
                  <a:srgbClr val="191919"/>
                </a:solidFill>
                <a:latin typeface="Avenir Next LT Pro" panose="020B0504020202020204" pitchFamily="34" charset="77"/>
                <a:cs typeface="Times New Roman" panose="02020603050405020304" pitchFamily="18" charset="0"/>
              </a:rPr>
              <a:t>By Giving Importance To Technology In Education  </a:t>
            </a:r>
          </a:p>
        </p:txBody>
      </p:sp>
      <p:sp>
        <p:nvSpPr>
          <p:cNvPr id="7" name="TextBox 7"/>
          <p:cNvSpPr txBox="1"/>
          <p:nvPr/>
        </p:nvSpPr>
        <p:spPr>
          <a:xfrm>
            <a:off x="1214078" y="6960841"/>
            <a:ext cx="2207145" cy="615553"/>
          </a:xfrm>
          <a:prstGeom prst="rect">
            <a:avLst/>
          </a:prstGeom>
        </p:spPr>
        <p:txBody>
          <a:bodyPr wrap="square" lIns="0" tIns="0" rIns="0" bIns="0" rtlCol="0" anchor="t">
            <a:spAutoFit/>
          </a:bodyPr>
          <a:lstStyle/>
          <a:p>
            <a:pPr algn="ctr">
              <a:lnSpc>
                <a:spcPts val="4759"/>
              </a:lnSpc>
            </a:pPr>
            <a:r>
              <a:rPr lang="en-US" sz="4000" dirty="0">
                <a:solidFill>
                  <a:srgbClr val="191919"/>
                </a:solidFill>
                <a:latin typeface="Avenir Next LT Pro" panose="020B0504020202020204" pitchFamily="34" charset="77"/>
                <a:cs typeface="Times New Roman" panose="02020603050405020304" pitchFamily="18" charset="0"/>
              </a:rPr>
              <a:t>Evidence</a:t>
            </a:r>
          </a:p>
        </p:txBody>
      </p:sp>
      <p:sp>
        <p:nvSpPr>
          <p:cNvPr id="8" name="TextBox 8"/>
          <p:cNvSpPr txBox="1"/>
          <p:nvPr/>
        </p:nvSpPr>
        <p:spPr>
          <a:xfrm>
            <a:off x="1221855" y="7625747"/>
            <a:ext cx="16527936" cy="2150397"/>
          </a:xfrm>
          <a:prstGeom prst="rect">
            <a:avLst/>
          </a:prstGeom>
        </p:spPr>
        <p:txBody>
          <a:bodyPr lIns="0" tIns="0" rIns="0" bIns="0" rtlCol="0" anchor="t">
            <a:spAutoFit/>
          </a:bodyPr>
          <a:lstStyle/>
          <a:p>
            <a:pPr>
              <a:lnSpc>
                <a:spcPts val="3359"/>
              </a:lnSpc>
            </a:pPr>
            <a:r>
              <a:rPr lang="en-US" sz="2400" dirty="0">
                <a:solidFill>
                  <a:srgbClr val="191919"/>
                </a:solidFill>
                <a:latin typeface="Times New Roman" panose="02020603050405020304" pitchFamily="18" charset="0"/>
                <a:cs typeface="Times New Roman" panose="02020603050405020304" pitchFamily="18" charset="0"/>
              </a:rPr>
              <a:t>A set of 7 tests (Topic Tests) was given in two different types of classes, one was to an </a:t>
            </a:r>
            <a:r>
              <a:rPr lang="en-IN" sz="2400" dirty="0">
                <a:latin typeface="Times New Roman" panose="02020603050405020304" pitchFamily="18" charset="0"/>
                <a:cs typeface="Times New Roman" panose="02020603050405020304" pitchFamily="18" charset="0"/>
              </a:rPr>
              <a:t>Implementation Classroom(tech-enabled) and the other a Traditional Classroom </a:t>
            </a:r>
            <a:r>
              <a:rPr lang="en-US" sz="2400" dirty="0">
                <a:solidFill>
                  <a:srgbClr val="191919"/>
                </a:solidFill>
                <a:latin typeface="Times New Roman" panose="02020603050405020304" pitchFamily="18" charset="0"/>
                <a:cs typeface="Times New Roman" panose="02020603050405020304" pitchFamily="18" charset="0"/>
              </a:rPr>
              <a:t>.</a:t>
            </a:r>
            <a:r>
              <a:rPr lang="en-IN" sz="2400" dirty="0">
                <a:latin typeface="Times New Roman" panose="02020603050405020304" pitchFamily="18" charset="0"/>
                <a:cs typeface="Times New Roman" panose="02020603050405020304" pitchFamily="18" charset="0"/>
              </a:rPr>
              <a:t>In terms of the outcomes, the Topic 3 Test was the first test given in both classrooms at the start of the school year. On this Topic Test, the 1:1 </a:t>
            </a:r>
            <a:r>
              <a:rPr lang="en-IN"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Implementation Classroom scored much higher than the Traditional Classroom, The newness of the computers, the joy of the children participating, and the capacity to better discriminate using a laptop might all have contributed to these results</a:t>
            </a:r>
            <a:r>
              <a:rPr lang="en-IN" sz="2400" dirty="0">
                <a:latin typeface="Times New Roman" panose="02020603050405020304" pitchFamily="18" charset="0"/>
                <a:cs typeface="Times New Roman" panose="02020603050405020304" pitchFamily="18" charset="0"/>
              </a:rPr>
              <a:t> </a:t>
            </a:r>
            <a:endParaRPr lang="en-US" sz="2400" dirty="0">
              <a:solidFill>
                <a:srgbClr val="191919"/>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1139294" y="4290010"/>
            <a:ext cx="1894581" cy="615553"/>
          </a:xfrm>
          <a:prstGeom prst="rect">
            <a:avLst/>
          </a:prstGeom>
        </p:spPr>
        <p:txBody>
          <a:bodyPr wrap="square" lIns="0" tIns="0" rIns="0" bIns="0" rtlCol="0" anchor="t">
            <a:spAutoFit/>
          </a:bodyPr>
          <a:lstStyle/>
          <a:p>
            <a:pPr algn="ctr">
              <a:lnSpc>
                <a:spcPts val="4759"/>
              </a:lnSpc>
            </a:pPr>
            <a:r>
              <a:rPr lang="en-US" sz="4000" dirty="0">
                <a:solidFill>
                  <a:srgbClr val="191919"/>
                </a:solidFill>
                <a:latin typeface="Avenir Next LT Pro" panose="020B0504020202020204" pitchFamily="34" charset="77"/>
                <a:cs typeface="Times New Roman" panose="02020603050405020304" pitchFamily="18" charset="0"/>
              </a:rPr>
              <a:t>Reason</a:t>
            </a:r>
          </a:p>
        </p:txBody>
      </p:sp>
      <p:sp>
        <p:nvSpPr>
          <p:cNvPr id="10" name="TextBox 10"/>
          <p:cNvSpPr txBox="1"/>
          <p:nvPr/>
        </p:nvSpPr>
        <p:spPr>
          <a:xfrm>
            <a:off x="1221855" y="5142751"/>
            <a:ext cx="16527936" cy="2245808"/>
          </a:xfrm>
          <a:prstGeom prst="rect">
            <a:avLst/>
          </a:prstGeom>
        </p:spPr>
        <p:txBody>
          <a:bodyPr lIns="0" tIns="0" rIns="0" bIns="0" rtlCol="0" anchor="t">
            <a:spAutoFit/>
          </a:bodyPr>
          <a:lstStyle/>
          <a:p>
            <a:r>
              <a:rPr lang="en-US" sz="2400" dirty="0">
                <a:solidFill>
                  <a:srgbClr val="191919"/>
                </a:solidFill>
                <a:latin typeface="Times New Roman" panose="02020603050405020304" pitchFamily="18" charset="0"/>
                <a:cs typeface="Times New Roman" panose="02020603050405020304" pitchFamily="18" charset="0"/>
              </a:rPr>
              <a:t>Student motivation is another key aspect of 1:1 technology. In the classroom, the instructor must be aware of how and why pupils are driven to study. When introducing 1:1 technology into the classroom, teachers must first assess their student population to determine who they are working with.</a:t>
            </a:r>
            <a:r>
              <a:rPr lang="en-IN" sz="2400" dirty="0">
                <a:latin typeface="Times New Roman" panose="02020603050405020304" pitchFamily="18" charset="0"/>
                <a:cs typeface="Times New Roman" panose="02020603050405020304" pitchFamily="18" charset="0"/>
              </a:rPr>
              <a:t>Technology, whether in the form of laptops or other devices, should be viewed as a supplement to rather than a replacement for best practises in the classroom. Technology should be adopted with the use of tech personalised to the required level. This makes this factor that is sure to succeed</a:t>
            </a:r>
          </a:p>
          <a:p>
            <a:pPr>
              <a:lnSpc>
                <a:spcPts val="3359"/>
              </a:lnSpc>
            </a:pPr>
            <a:endParaRPr lang="en-US" sz="2400" dirty="0">
              <a:solidFill>
                <a:srgbClr val="191919"/>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80">
          <a:fgClr>
            <a:schemeClr val="bg2"/>
          </a:fgClr>
          <a:bgClr>
            <a:schemeClr val="accent6"/>
          </a:bgClr>
        </a:patt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1734800" y="170745"/>
            <a:ext cx="6167239" cy="4467858"/>
          </a:xfrm>
          <a:prstGeom prst="rect">
            <a:avLst/>
          </a:prstGeom>
        </p:spPr>
      </p:pic>
      <p:sp>
        <p:nvSpPr>
          <p:cNvPr id="5" name="TextBox 5"/>
          <p:cNvSpPr txBox="1"/>
          <p:nvPr/>
        </p:nvSpPr>
        <p:spPr>
          <a:xfrm>
            <a:off x="6812817" y="1995908"/>
            <a:ext cx="7969" cy="408766"/>
          </a:xfrm>
          <a:prstGeom prst="rect">
            <a:avLst/>
          </a:prstGeom>
        </p:spPr>
        <p:txBody>
          <a:bodyPr lIns="0" tIns="0" rIns="0" bIns="0" rtlCol="0" anchor="t">
            <a:spAutoFit/>
          </a:bodyPr>
          <a:lstStyle/>
          <a:p>
            <a:pPr algn="ctr">
              <a:lnSpc>
                <a:spcPts val="3480"/>
              </a:lnSpc>
              <a:spcBef>
                <a:spcPct val="0"/>
              </a:spcBef>
            </a:pPr>
            <a:endParaRPr sz="2400">
              <a:latin typeface="Times New Roman" panose="02020603050405020304" pitchFamily="18" charset="0"/>
              <a:cs typeface="Times New Roman" panose="02020603050405020304" pitchFamily="18" charset="0"/>
            </a:endParaRPr>
          </a:p>
        </p:txBody>
      </p:sp>
      <p:sp>
        <p:nvSpPr>
          <p:cNvPr id="6" name="TextBox 6"/>
          <p:cNvSpPr txBox="1"/>
          <p:nvPr/>
        </p:nvSpPr>
        <p:spPr>
          <a:xfrm>
            <a:off x="164669" y="962025"/>
            <a:ext cx="8665993" cy="1231106"/>
          </a:xfrm>
          <a:prstGeom prst="rect">
            <a:avLst/>
          </a:prstGeom>
        </p:spPr>
        <p:txBody>
          <a:bodyPr lIns="0" tIns="0" rIns="0" bIns="0" rtlCol="0" anchor="t">
            <a:spAutoFit/>
          </a:bodyPr>
          <a:lstStyle/>
          <a:p>
            <a:pPr algn="ctr">
              <a:lnSpc>
                <a:spcPts val="4759"/>
              </a:lnSpc>
            </a:pPr>
            <a:r>
              <a:rPr lang="en-US" sz="4000" dirty="0">
                <a:solidFill>
                  <a:srgbClr val="191919"/>
                </a:solidFill>
                <a:latin typeface="Avenir Next LT Pro" panose="020B0504020202020204" pitchFamily="34" charset="77"/>
                <a:cs typeface="Times New Roman" panose="02020603050405020304" pitchFamily="18" charset="0"/>
              </a:rPr>
              <a:t>Student Centered Education and Dynamic Model</a:t>
            </a:r>
          </a:p>
        </p:txBody>
      </p:sp>
      <p:sp>
        <p:nvSpPr>
          <p:cNvPr id="7" name="TextBox 7"/>
          <p:cNvSpPr txBox="1"/>
          <p:nvPr/>
        </p:nvSpPr>
        <p:spPr>
          <a:xfrm>
            <a:off x="573930" y="7459571"/>
            <a:ext cx="2480548" cy="615553"/>
          </a:xfrm>
          <a:prstGeom prst="rect">
            <a:avLst/>
          </a:prstGeom>
        </p:spPr>
        <p:txBody>
          <a:bodyPr wrap="square" lIns="0" tIns="0" rIns="0" bIns="0" rtlCol="0" anchor="t">
            <a:spAutoFit/>
          </a:bodyPr>
          <a:lstStyle/>
          <a:p>
            <a:pPr algn="ctr">
              <a:lnSpc>
                <a:spcPts val="4759"/>
              </a:lnSpc>
            </a:pPr>
            <a:r>
              <a:rPr lang="en-US" sz="4000" dirty="0">
                <a:solidFill>
                  <a:srgbClr val="191919"/>
                </a:solidFill>
                <a:latin typeface="Avenir Next LT Pro" panose="020B0504020202020204" pitchFamily="34" charset="77"/>
                <a:cs typeface="Times New Roman" panose="02020603050405020304" pitchFamily="18" charset="0"/>
              </a:rPr>
              <a:t>Evidence</a:t>
            </a:r>
          </a:p>
        </p:txBody>
      </p:sp>
      <p:sp>
        <p:nvSpPr>
          <p:cNvPr id="8" name="TextBox 8"/>
          <p:cNvSpPr txBox="1"/>
          <p:nvPr/>
        </p:nvSpPr>
        <p:spPr>
          <a:xfrm>
            <a:off x="796052" y="8079012"/>
            <a:ext cx="16527936" cy="1846659"/>
          </a:xfrm>
          <a:prstGeom prst="rect">
            <a:avLst/>
          </a:prstGeom>
        </p:spPr>
        <p:txBody>
          <a:bodyPr lIns="0" tIns="0" rIns="0" bIns="0" rtlCol="0" anchor="t">
            <a:spAutoFit/>
          </a:bodyPr>
          <a:lstStyle/>
          <a:p>
            <a:r>
              <a:rPr lang="en-IN" sz="2400" dirty="0">
                <a:latin typeface="Times New Roman" panose="02020603050405020304" pitchFamily="18" charset="0"/>
                <a:cs typeface="Times New Roman" panose="02020603050405020304" pitchFamily="18" charset="0"/>
              </a:rPr>
              <a:t>Since 2001, the 2nd year Macroeconomics Unit Panel has seen an increasing number of students who are having difficulty completing a unit. After Redesign lectures, tutorials and assessments in the Macroeconomics unit (HBE220N) in a manner which would facilitate student-centred teaching and learning and implementing a shift from a teacher-centred to a student-centred approach. The action learning paradigm provided a significant role for reflection on teaching practise. Since the introduction, the percentage of students earning credits, distinctions, and high distinctions had grown.  </a:t>
            </a:r>
            <a:endParaRPr lang="en-US" sz="2400" dirty="0">
              <a:solidFill>
                <a:srgbClr val="191919"/>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573930" y="4060491"/>
            <a:ext cx="2251948" cy="615553"/>
          </a:xfrm>
          <a:prstGeom prst="rect">
            <a:avLst/>
          </a:prstGeom>
        </p:spPr>
        <p:txBody>
          <a:bodyPr wrap="square" lIns="0" tIns="0" rIns="0" bIns="0" rtlCol="0" anchor="t">
            <a:spAutoFit/>
          </a:bodyPr>
          <a:lstStyle/>
          <a:p>
            <a:pPr algn="ctr">
              <a:lnSpc>
                <a:spcPts val="4759"/>
              </a:lnSpc>
            </a:pPr>
            <a:r>
              <a:rPr lang="en-US" sz="4000" dirty="0">
                <a:solidFill>
                  <a:srgbClr val="191919"/>
                </a:solidFill>
                <a:latin typeface="Avenir Next LT Pro" panose="020B0504020202020204" pitchFamily="34" charset="77"/>
                <a:cs typeface="Times New Roman" panose="02020603050405020304" pitchFamily="18" charset="0"/>
              </a:rPr>
              <a:t>Reason</a:t>
            </a:r>
          </a:p>
        </p:txBody>
      </p:sp>
      <p:sp>
        <p:nvSpPr>
          <p:cNvPr id="10" name="TextBox 10"/>
          <p:cNvSpPr txBox="1"/>
          <p:nvPr/>
        </p:nvSpPr>
        <p:spPr>
          <a:xfrm>
            <a:off x="796052" y="4690089"/>
            <a:ext cx="16527936" cy="2984471"/>
          </a:xfrm>
          <a:prstGeom prst="rect">
            <a:avLst/>
          </a:prstGeom>
        </p:spPr>
        <p:txBody>
          <a:bodyPr lIns="0" tIns="0" rIns="0" bIns="0" rtlCol="0" anchor="t">
            <a:spAutoFit/>
          </a:bodyPr>
          <a:lstStyle/>
          <a:p>
            <a:r>
              <a:rPr lang="en-IN" sz="2400" dirty="0">
                <a:solidFill>
                  <a:srgbClr val="000000"/>
                </a:solidFill>
                <a:latin typeface="Times New Roman" panose="02020603050405020304" pitchFamily="18" charset="0"/>
                <a:ea typeface="Times New Roman" panose="02020603050405020304" pitchFamily="18" charset="0"/>
              </a:rPr>
              <a:t>It is a fact that higher education methods must also meet the requirements of learning to learn, learning to do, learning to be, and learning to become. </a:t>
            </a:r>
            <a:endParaRPr lang="en-IN" sz="2800" dirty="0">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IN" sz="2400" dirty="0">
                <a:solidFill>
                  <a:srgbClr val="000000"/>
                </a:solidFill>
                <a:latin typeface="Times New Roman" panose="02020603050405020304" pitchFamily="18" charset="0"/>
                <a:ea typeface="Times New Roman" panose="02020603050405020304" pitchFamily="18" charset="0"/>
              </a:rPr>
              <a:t>To ensure this, Teachers will need to adopt new attitudes and abilities as a result of student-centred education and the use of dynamic educational approaches </a:t>
            </a:r>
            <a:endParaRPr lang="en-IN" sz="2800" dirty="0">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IN" sz="2400" dirty="0">
                <a:solidFill>
                  <a:srgbClr val="000000"/>
                </a:solidFill>
                <a:latin typeface="Times New Roman" panose="02020603050405020304" pitchFamily="18" charset="0"/>
                <a:ea typeface="Times New Roman" panose="02020603050405020304" pitchFamily="18" charset="0"/>
              </a:rPr>
              <a:t>Lecture-based teaching approaches will have to be replaced by methods that emphasise self-study, personal interaction between professors and students, alongside having dynamic seminars and workshops. </a:t>
            </a:r>
            <a:endParaRPr lang="en-IN" sz="2800" dirty="0">
              <a:latin typeface="Times New Roman" panose="02020603050405020304" pitchFamily="18" charset="0"/>
              <a:ea typeface="Times New Roman" panose="02020603050405020304" pitchFamily="18" charset="0"/>
            </a:endParaRPr>
          </a:p>
          <a:p>
            <a:r>
              <a:rPr lang="en-IN" sz="2400" dirty="0">
                <a:solidFill>
                  <a:srgbClr val="000000"/>
                </a:solidFill>
                <a:latin typeface="Times New Roman" panose="02020603050405020304" pitchFamily="18" charset="0"/>
                <a:ea typeface="Times New Roman" panose="02020603050405020304" pitchFamily="18" charset="0"/>
              </a:rPr>
              <a:t>The emphasis therefore needs to be shifted from Teacher centred to Student centred.</a:t>
            </a:r>
            <a:endParaRPr lang="en-IN" sz="2400" dirty="0">
              <a:latin typeface="Times New Roman" panose="02020603050405020304" pitchFamily="18" charset="0"/>
              <a:ea typeface="Times New Roman" panose="02020603050405020304" pitchFamily="18" charset="0"/>
            </a:endParaRPr>
          </a:p>
          <a:p>
            <a:pPr>
              <a:lnSpc>
                <a:spcPts val="3359"/>
              </a:lnSpc>
            </a:pPr>
            <a:endParaRPr lang="en-US" sz="2400" dirty="0">
              <a:solidFill>
                <a:srgbClr val="191919"/>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96506" y="4230168"/>
            <a:ext cx="3578832" cy="1826664"/>
            <a:chOff x="0" y="0"/>
            <a:chExt cx="8508386" cy="4342747"/>
          </a:xfrm>
        </p:grpSpPr>
        <p:sp>
          <p:nvSpPr>
            <p:cNvPr id="3" name="Freeform 3"/>
            <p:cNvSpPr/>
            <p:nvPr/>
          </p:nvSpPr>
          <p:spPr>
            <a:xfrm>
              <a:off x="0" y="0"/>
              <a:ext cx="8508386" cy="4441807"/>
            </a:xfrm>
            <a:custGeom>
              <a:avLst/>
              <a:gdLst/>
              <a:ahLst/>
              <a:cxnLst/>
              <a:rect l="l" t="t" r="r" b="b"/>
              <a:pathLst>
                <a:path w="8508386" h="4441807">
                  <a:moveTo>
                    <a:pt x="7886086" y="3871577"/>
                  </a:moveTo>
                  <a:cubicBezTo>
                    <a:pt x="7886086" y="3865227"/>
                    <a:pt x="7887356" y="3860147"/>
                    <a:pt x="7887356" y="3852527"/>
                  </a:cubicBezTo>
                  <a:lnTo>
                    <a:pt x="7887356" y="490220"/>
                  </a:lnTo>
                  <a:cubicBezTo>
                    <a:pt x="7887356" y="220980"/>
                    <a:pt x="7677806" y="0"/>
                    <a:pt x="7421266" y="0"/>
                  </a:cubicBezTo>
                  <a:lnTo>
                    <a:pt x="467360" y="0"/>
                  </a:lnTo>
                  <a:cubicBezTo>
                    <a:pt x="210820" y="0"/>
                    <a:pt x="0" y="220980"/>
                    <a:pt x="0" y="490220"/>
                  </a:cubicBezTo>
                  <a:lnTo>
                    <a:pt x="0" y="3852527"/>
                  </a:lnTo>
                  <a:cubicBezTo>
                    <a:pt x="0" y="4121767"/>
                    <a:pt x="209550" y="4342747"/>
                    <a:pt x="466090" y="4342747"/>
                  </a:cubicBezTo>
                  <a:lnTo>
                    <a:pt x="7419996" y="4342747"/>
                  </a:lnTo>
                  <a:cubicBezTo>
                    <a:pt x="7533025" y="4342747"/>
                    <a:pt x="7637166" y="4299567"/>
                    <a:pt x="7717175" y="4229717"/>
                  </a:cubicBezTo>
                  <a:cubicBezTo>
                    <a:pt x="7847985" y="4300837"/>
                    <a:pt x="8160406" y="4441807"/>
                    <a:pt x="8507116" y="4234797"/>
                  </a:cubicBezTo>
                  <a:cubicBezTo>
                    <a:pt x="8508386" y="4234797"/>
                    <a:pt x="8195966" y="4236067"/>
                    <a:pt x="7886086" y="3871577"/>
                  </a:cubicBezTo>
                  <a:lnTo>
                    <a:pt x="7886086" y="3871577"/>
                  </a:lnTo>
                  <a:close/>
                </a:path>
              </a:pathLst>
            </a:custGeom>
            <a:solidFill>
              <a:srgbClr val="FFB001"/>
            </a:solidFill>
          </p:spPr>
        </p:sp>
      </p:grpSp>
      <p:sp>
        <p:nvSpPr>
          <p:cNvPr id="4" name="TextBox 4"/>
          <p:cNvSpPr txBox="1"/>
          <p:nvPr/>
        </p:nvSpPr>
        <p:spPr>
          <a:xfrm>
            <a:off x="3212662" y="4458405"/>
            <a:ext cx="7593580" cy="1474965"/>
          </a:xfrm>
          <a:prstGeom prst="rect">
            <a:avLst/>
          </a:prstGeom>
        </p:spPr>
        <p:txBody>
          <a:bodyPr lIns="0" tIns="0" rIns="0" bIns="0" rtlCol="0" anchor="t">
            <a:spAutoFit/>
          </a:bodyPr>
          <a:lstStyle/>
          <a:p>
            <a:pPr marL="0" lvl="0" indent="0" algn="r">
              <a:lnSpc>
                <a:spcPts val="11440"/>
              </a:lnSpc>
            </a:pPr>
            <a:r>
              <a:rPr lang="en-US" sz="10399" spc="-103">
                <a:solidFill>
                  <a:srgbClr val="100F0D"/>
                </a:solidFill>
                <a:latin typeface="DM Sans Bold"/>
              </a:rPr>
              <a:t>Thank you!</a:t>
            </a:r>
          </a:p>
        </p:txBody>
      </p:sp>
      <p:sp>
        <p:nvSpPr>
          <p:cNvPr id="5" name="TextBox 5"/>
          <p:cNvSpPr txBox="1"/>
          <p:nvPr/>
        </p:nvSpPr>
        <p:spPr>
          <a:xfrm>
            <a:off x="11898981" y="4703821"/>
            <a:ext cx="2462149" cy="831733"/>
          </a:xfrm>
          <a:prstGeom prst="rect">
            <a:avLst/>
          </a:prstGeom>
        </p:spPr>
        <p:txBody>
          <a:bodyPr lIns="0" tIns="0" rIns="0" bIns="0" rtlCol="0" anchor="t">
            <a:spAutoFit/>
          </a:bodyPr>
          <a:lstStyle/>
          <a:p>
            <a:pPr algn="ctr">
              <a:lnSpc>
                <a:spcPts val="3360"/>
              </a:lnSpc>
            </a:pPr>
            <a:r>
              <a:rPr lang="en-US" sz="2400" spc="-24">
                <a:solidFill>
                  <a:srgbClr val="FFFFFF"/>
                </a:solidFill>
                <a:latin typeface="DM Sans Bold"/>
              </a:rPr>
              <a:t>Have a great</a:t>
            </a:r>
          </a:p>
          <a:p>
            <a:pPr marL="0" lvl="0" indent="0" algn="ctr">
              <a:lnSpc>
                <a:spcPts val="3359"/>
              </a:lnSpc>
              <a:spcBef>
                <a:spcPct val="0"/>
              </a:spcBef>
            </a:pPr>
            <a:r>
              <a:rPr lang="en-US" sz="2400" spc="-24">
                <a:solidFill>
                  <a:srgbClr val="FFFFFF"/>
                </a:solidFill>
                <a:latin typeface="DM Sans Bold"/>
              </a:rPr>
              <a:t> day ahead.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F4A7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157264" y="4819151"/>
            <a:ext cx="1765087" cy="52760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81212">
            <a:off x="15810737" y="-16069"/>
            <a:ext cx="2897127" cy="2407249"/>
          </a:xfrm>
          <a:prstGeom prst="rect">
            <a:avLst/>
          </a:prstGeom>
        </p:spPr>
      </p:pic>
      <p:pic>
        <p:nvPicPr>
          <p:cNvPr id="4" name="Picture 4"/>
          <p:cNvPicPr>
            <a:picLocks noChangeAspect="1"/>
          </p:cNvPicPr>
          <p:nvPr/>
        </p:nvPicPr>
        <p:blipFill>
          <a:blip r:embed="rId6"/>
          <a:srcRect/>
          <a:stretch>
            <a:fillRect/>
          </a:stretch>
        </p:blipFill>
        <p:spPr>
          <a:xfrm>
            <a:off x="12254730" y="1028700"/>
            <a:ext cx="5832268" cy="3790451"/>
          </a:xfrm>
          <a:prstGeom prst="rect">
            <a:avLst/>
          </a:prstGeom>
        </p:spPr>
      </p:pic>
      <p:sp>
        <p:nvSpPr>
          <p:cNvPr id="5" name="TextBox 5"/>
          <p:cNvSpPr txBox="1"/>
          <p:nvPr/>
        </p:nvSpPr>
        <p:spPr>
          <a:xfrm>
            <a:off x="0" y="148590"/>
            <a:ext cx="8592103" cy="920116"/>
          </a:xfrm>
          <a:prstGeom prst="rect">
            <a:avLst/>
          </a:prstGeom>
        </p:spPr>
        <p:txBody>
          <a:bodyPr lIns="0" tIns="0" rIns="0" bIns="0" rtlCol="0" anchor="t">
            <a:spAutoFit/>
          </a:bodyPr>
          <a:lstStyle/>
          <a:p>
            <a:pPr algn="ctr">
              <a:lnSpc>
                <a:spcPts val="7559"/>
              </a:lnSpc>
            </a:pPr>
            <a:r>
              <a:rPr lang="en-US" sz="5399" dirty="0">
                <a:solidFill>
                  <a:srgbClr val="FFFF00"/>
                </a:solidFill>
                <a:latin typeface="Avenir Next LT Pro" panose="020B0504020202020204" pitchFamily="34" charset="77"/>
                <a:cs typeface="Times New Roman" panose="02020603050405020304" pitchFamily="18" charset="0"/>
              </a:rPr>
              <a:t>Rural Health Care System</a:t>
            </a:r>
          </a:p>
        </p:txBody>
      </p:sp>
      <p:sp>
        <p:nvSpPr>
          <p:cNvPr id="6" name="TextBox 6"/>
          <p:cNvSpPr txBox="1"/>
          <p:nvPr/>
        </p:nvSpPr>
        <p:spPr>
          <a:xfrm>
            <a:off x="590199" y="1439929"/>
            <a:ext cx="4214594" cy="629920"/>
          </a:xfrm>
          <a:prstGeom prst="rect">
            <a:avLst/>
          </a:prstGeom>
        </p:spPr>
        <p:txBody>
          <a:bodyPr lIns="0" tIns="0" rIns="0" bIns="0" rtlCol="0" anchor="t">
            <a:spAutoFit/>
          </a:bodyPr>
          <a:lstStyle/>
          <a:p>
            <a:pPr algn="ctr">
              <a:lnSpc>
                <a:spcPts val="5179"/>
              </a:lnSpc>
            </a:pPr>
            <a:r>
              <a:rPr lang="en-US" sz="4000" dirty="0">
                <a:solidFill>
                  <a:schemeClr val="bg1"/>
                </a:solidFill>
                <a:latin typeface="Avenir Next LT Pro" panose="020B0504020202020204" pitchFamily="34" charset="77"/>
                <a:cs typeface="Times New Roman" panose="02020603050405020304" pitchFamily="18" charset="0"/>
              </a:rPr>
              <a:t>Subcenter</a:t>
            </a:r>
            <a:endParaRPr lang="en-US" sz="3699" dirty="0">
              <a:solidFill>
                <a:schemeClr val="bg1"/>
              </a:solidFill>
              <a:latin typeface="Avenir Next LT Pro" panose="020B0504020202020204" pitchFamily="34" charset="77"/>
              <a:cs typeface="Times New Roman" panose="02020603050405020304" pitchFamily="18" charset="0"/>
            </a:endParaRPr>
          </a:p>
        </p:txBody>
      </p:sp>
      <p:sp>
        <p:nvSpPr>
          <p:cNvPr id="7" name="TextBox 7"/>
          <p:cNvSpPr txBox="1"/>
          <p:nvPr/>
        </p:nvSpPr>
        <p:spPr>
          <a:xfrm>
            <a:off x="146156" y="2148812"/>
            <a:ext cx="5102680" cy="4323299"/>
          </a:xfrm>
          <a:prstGeom prst="rect">
            <a:avLst/>
          </a:prstGeom>
        </p:spPr>
        <p:txBody>
          <a:bodyPr lIns="0" tIns="0" rIns="0" bIns="0" rtlCol="0" anchor="t">
            <a:spAutoFit/>
          </a:bodyPr>
          <a:lstStyle/>
          <a:p>
            <a:pPr algn="just">
              <a:lnSpc>
                <a:spcPts val="3359"/>
              </a:lnSpc>
            </a:pPr>
            <a:r>
              <a:rPr lang="en-US" sz="2400" dirty="0">
                <a:solidFill>
                  <a:schemeClr val="bg2">
                    <a:lumMod val="75000"/>
                  </a:schemeClr>
                </a:solidFill>
                <a:latin typeface="Times New Roman" panose="02020603050405020304" pitchFamily="18" charset="0"/>
                <a:cs typeface="Times New Roman" panose="02020603050405020304" pitchFamily="18" charset="0"/>
              </a:rPr>
              <a:t>A Sub Centre is designed to serve extremely rural areas with the expenses fully covered by the national government. Mandates require health staff to be at least two workers (male and female) to serve a population of 3000-5000 people Sub </a:t>
            </a:r>
            <a:r>
              <a:rPr lang="en-US" sz="2400" dirty="0" err="1">
                <a:solidFill>
                  <a:schemeClr val="bg2">
                    <a:lumMod val="75000"/>
                  </a:schemeClr>
                </a:solidFill>
                <a:latin typeface="Times New Roman" panose="02020603050405020304" pitchFamily="18" charset="0"/>
                <a:cs typeface="Times New Roman" panose="02020603050405020304" pitchFamily="18" charset="0"/>
              </a:rPr>
              <a:t>Centres</a:t>
            </a:r>
            <a:r>
              <a:rPr lang="en-US" sz="2400" dirty="0">
                <a:solidFill>
                  <a:schemeClr val="bg2">
                    <a:lumMod val="75000"/>
                  </a:schemeClr>
                </a:solidFill>
                <a:latin typeface="Times New Roman" panose="02020603050405020304" pitchFamily="18" charset="0"/>
                <a:cs typeface="Times New Roman" panose="02020603050405020304" pitchFamily="18" charset="0"/>
              </a:rPr>
              <a:t> also work to educate rural people about healthy habits for a more long-term impact.</a:t>
            </a:r>
          </a:p>
          <a:p>
            <a:pPr algn="just">
              <a:lnSpc>
                <a:spcPts val="3359"/>
              </a:lnSpc>
            </a:pPr>
            <a:endParaRPr lang="en-US" sz="2400"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8" name="TextBox 8"/>
          <p:cNvSpPr txBox="1"/>
          <p:nvPr/>
        </p:nvSpPr>
        <p:spPr>
          <a:xfrm>
            <a:off x="5831480" y="1439929"/>
            <a:ext cx="5517445" cy="629920"/>
          </a:xfrm>
          <a:prstGeom prst="rect">
            <a:avLst/>
          </a:prstGeom>
        </p:spPr>
        <p:txBody>
          <a:bodyPr wrap="square" lIns="0" tIns="0" rIns="0" bIns="0" rtlCol="0" anchor="t">
            <a:spAutoFit/>
          </a:bodyPr>
          <a:lstStyle/>
          <a:p>
            <a:pPr algn="ctr">
              <a:lnSpc>
                <a:spcPts val="5179"/>
              </a:lnSpc>
            </a:pPr>
            <a:r>
              <a:rPr lang="en-US" sz="4000" dirty="0">
                <a:solidFill>
                  <a:schemeClr val="bg1"/>
                </a:solidFill>
                <a:latin typeface="Avenir Next LT Pro" panose="020B0504020202020204" pitchFamily="34" charset="77"/>
                <a:cs typeface="Times New Roman" panose="02020603050405020304" pitchFamily="18" charset="0"/>
              </a:rPr>
              <a:t>Primary</a:t>
            </a:r>
            <a:r>
              <a:rPr lang="en-US" sz="4000" dirty="0">
                <a:solidFill>
                  <a:schemeClr val="bg1"/>
                </a:solidFill>
                <a:latin typeface="Times New Roman" panose="02020603050405020304" pitchFamily="18" charset="0"/>
                <a:cs typeface="Times New Roman" panose="02020603050405020304" pitchFamily="18" charset="0"/>
              </a:rPr>
              <a:t> Health Centers</a:t>
            </a:r>
          </a:p>
        </p:txBody>
      </p:sp>
      <p:sp>
        <p:nvSpPr>
          <p:cNvPr id="9" name="TextBox 9"/>
          <p:cNvSpPr txBox="1"/>
          <p:nvPr/>
        </p:nvSpPr>
        <p:spPr>
          <a:xfrm>
            <a:off x="6057022" y="2224861"/>
            <a:ext cx="5935442" cy="4323299"/>
          </a:xfrm>
          <a:prstGeom prst="rect">
            <a:avLst/>
          </a:prstGeom>
        </p:spPr>
        <p:txBody>
          <a:bodyPr wrap="square" lIns="0" tIns="0" rIns="0" bIns="0" rtlCol="0" anchor="t">
            <a:spAutoFit/>
          </a:bodyPr>
          <a:lstStyle/>
          <a:p>
            <a:pPr algn="just">
              <a:lnSpc>
                <a:spcPts val="3359"/>
              </a:lnSpc>
            </a:pPr>
            <a:r>
              <a:rPr lang="en-US" sz="2400" dirty="0">
                <a:solidFill>
                  <a:schemeClr val="bg2">
                    <a:lumMod val="75000"/>
                  </a:schemeClr>
                </a:solidFill>
                <a:latin typeface="Times New Roman" panose="02020603050405020304" pitchFamily="18" charset="0"/>
                <a:cs typeface="Times New Roman" panose="02020603050405020304" pitchFamily="18" charset="0"/>
              </a:rPr>
              <a:t>Primary Health Centers exist in more developed rural areas of 30,000 or more and serve as larger health clinics staffed with doctors and paramedics. Patients can be referred from local sub centers to PHCs for more complex cases.</a:t>
            </a:r>
          </a:p>
          <a:p>
            <a:pPr algn="just">
              <a:lnSpc>
                <a:spcPts val="3359"/>
              </a:lnSpc>
            </a:pPr>
            <a:r>
              <a:rPr lang="en-US" sz="2400" dirty="0">
                <a:solidFill>
                  <a:schemeClr val="bg2">
                    <a:lumMod val="75000"/>
                  </a:schemeClr>
                </a:solidFill>
                <a:latin typeface="Times New Roman" panose="02020603050405020304" pitchFamily="18" charset="0"/>
                <a:cs typeface="Times New Roman" panose="02020603050405020304" pitchFamily="18" charset="0"/>
              </a:rPr>
              <a:t> The state governments fund PHCs.</a:t>
            </a:r>
          </a:p>
          <a:p>
            <a:pPr algn="just">
              <a:lnSpc>
                <a:spcPts val="3359"/>
              </a:lnSpc>
            </a:pPr>
            <a:r>
              <a:rPr lang="en-US" sz="2400" dirty="0">
                <a:solidFill>
                  <a:schemeClr val="bg2">
                    <a:lumMod val="75000"/>
                  </a:schemeClr>
                </a:solidFill>
                <a:latin typeface="Times New Roman" panose="02020603050405020304" pitchFamily="18" charset="0"/>
                <a:cs typeface="Times New Roman" panose="02020603050405020304" pitchFamily="18" charset="0"/>
              </a:rPr>
              <a:t> PHCs also function to improve health education with a larger emphasis on preventative measures.</a:t>
            </a:r>
          </a:p>
          <a:p>
            <a:pPr algn="just">
              <a:lnSpc>
                <a:spcPts val="3359"/>
              </a:lnSpc>
            </a:pPr>
            <a:endParaRPr lang="en-US" sz="2400"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4311546" y="7390514"/>
            <a:ext cx="6589021" cy="627031"/>
          </a:xfrm>
          <a:prstGeom prst="rect">
            <a:avLst/>
          </a:prstGeom>
        </p:spPr>
        <p:txBody>
          <a:bodyPr lIns="0" tIns="0" rIns="0" bIns="0" rtlCol="0" anchor="t">
            <a:spAutoFit/>
          </a:bodyPr>
          <a:lstStyle/>
          <a:p>
            <a:pPr algn="ctr">
              <a:lnSpc>
                <a:spcPts val="5179"/>
              </a:lnSpc>
            </a:pPr>
            <a:r>
              <a:rPr lang="en-US" sz="4000" dirty="0">
                <a:solidFill>
                  <a:srgbClr val="FFFFFF"/>
                </a:solidFill>
                <a:latin typeface="Avenir Next LT Pro" panose="020B0504020202020204" pitchFamily="34" charset="77"/>
                <a:cs typeface="Times New Roman" panose="02020603050405020304" pitchFamily="18" charset="0"/>
              </a:rPr>
              <a:t>Communal Health </a:t>
            </a:r>
            <a:r>
              <a:rPr lang="en-US" sz="4000" dirty="0" err="1">
                <a:solidFill>
                  <a:srgbClr val="FFFFFF"/>
                </a:solidFill>
                <a:latin typeface="Avenir Next LT Pro" panose="020B0504020202020204" pitchFamily="34" charset="77"/>
                <a:cs typeface="Times New Roman" panose="02020603050405020304" pitchFamily="18" charset="0"/>
              </a:rPr>
              <a:t>Centres</a:t>
            </a:r>
            <a:endParaRPr lang="en-US" sz="4000" dirty="0">
              <a:solidFill>
                <a:srgbClr val="FFFFFF"/>
              </a:solidFill>
              <a:latin typeface="Avenir Next LT Pro" panose="020B0504020202020204" pitchFamily="34" charset="77"/>
              <a:cs typeface="Times New Roman" panose="02020603050405020304" pitchFamily="18" charset="0"/>
            </a:endParaRPr>
          </a:p>
        </p:txBody>
      </p:sp>
      <p:sp>
        <p:nvSpPr>
          <p:cNvPr id="11" name="TextBox 11"/>
          <p:cNvSpPr txBox="1"/>
          <p:nvPr/>
        </p:nvSpPr>
        <p:spPr>
          <a:xfrm>
            <a:off x="146156" y="8181044"/>
            <a:ext cx="16460934" cy="1714508"/>
          </a:xfrm>
          <a:prstGeom prst="rect">
            <a:avLst/>
          </a:prstGeom>
        </p:spPr>
        <p:txBody>
          <a:bodyPr lIns="0" tIns="0" rIns="0" bIns="0" rtlCol="0" anchor="t">
            <a:spAutoFit/>
          </a:bodyPr>
          <a:lstStyle/>
          <a:p>
            <a:pPr>
              <a:lnSpc>
                <a:spcPts val="3359"/>
              </a:lnSpc>
            </a:pPr>
            <a:r>
              <a:rPr lang="en-US" sz="2400" dirty="0">
                <a:solidFill>
                  <a:schemeClr val="bg2">
                    <a:lumMod val="75000"/>
                  </a:schemeClr>
                </a:solidFill>
                <a:latin typeface="Times New Roman" panose="02020603050405020304" pitchFamily="18" charset="0"/>
                <a:cs typeface="Times New Roman" panose="02020603050405020304" pitchFamily="18" charset="0"/>
              </a:rPr>
              <a:t>A Community Health Centre is also funded by state governments and accepts patients referred from Primary Health Centers. It serves 120,000 people in urban areas or 80,000 people in remote areas. Patients from these agencies can be transferred to general hospitals for further treatments.</a:t>
            </a:r>
          </a:p>
          <a:p>
            <a:pPr>
              <a:lnSpc>
                <a:spcPts val="3359"/>
              </a:lnSpc>
            </a:pPr>
            <a:endParaRPr lang="en-US" sz="2400" dirty="0">
              <a:solidFill>
                <a:schemeClr val="bg2">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5357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81829" y="1226514"/>
            <a:ext cx="3745333" cy="213824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89787">
            <a:off x="16183455" y="180420"/>
            <a:ext cx="2086123" cy="273834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97897">
            <a:off x="178899" y="201617"/>
            <a:ext cx="2989466" cy="2695955"/>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35024">
            <a:off x="17335254" y="8617229"/>
            <a:ext cx="434944" cy="1696589"/>
          </a:xfrm>
          <a:prstGeom prst="rect">
            <a:avLst/>
          </a:prstGeom>
        </p:spPr>
      </p:pic>
      <p:pic>
        <p:nvPicPr>
          <p:cNvPr id="6" name="Picture 6"/>
          <p:cNvPicPr>
            <a:picLocks noChangeAspect="1"/>
          </p:cNvPicPr>
          <p:nvPr/>
        </p:nvPicPr>
        <p:blipFill>
          <a:blip r:embed="rId10"/>
          <a:srcRect/>
          <a:stretch>
            <a:fillRect/>
          </a:stretch>
        </p:blipFill>
        <p:spPr>
          <a:xfrm>
            <a:off x="1028700" y="7103983"/>
            <a:ext cx="7362445" cy="2992224"/>
          </a:xfrm>
          <a:prstGeom prst="rect">
            <a:avLst/>
          </a:prstGeom>
        </p:spPr>
      </p:pic>
      <p:sp>
        <p:nvSpPr>
          <p:cNvPr id="7" name="TextBox 7"/>
          <p:cNvSpPr txBox="1"/>
          <p:nvPr/>
        </p:nvSpPr>
        <p:spPr>
          <a:xfrm>
            <a:off x="6458955" y="445627"/>
            <a:ext cx="5360566" cy="627031"/>
          </a:xfrm>
          <a:prstGeom prst="rect">
            <a:avLst/>
          </a:prstGeom>
        </p:spPr>
        <p:txBody>
          <a:bodyPr wrap="square" lIns="0" tIns="0" rIns="0" bIns="0" rtlCol="0" anchor="t">
            <a:spAutoFit/>
          </a:bodyPr>
          <a:lstStyle/>
          <a:p>
            <a:pPr algn="ctr">
              <a:lnSpc>
                <a:spcPts val="5179"/>
              </a:lnSpc>
            </a:pPr>
            <a:r>
              <a:rPr lang="en-US" sz="4000" dirty="0">
                <a:solidFill>
                  <a:srgbClr val="FFFFFF"/>
                </a:solidFill>
                <a:latin typeface="Times New Roman" panose="02020603050405020304" pitchFamily="18" charset="0"/>
                <a:cs typeface="Times New Roman" panose="02020603050405020304" pitchFamily="18" charset="0"/>
              </a:rPr>
              <a:t>District </a:t>
            </a:r>
            <a:r>
              <a:rPr lang="en-US" sz="4000" dirty="0">
                <a:solidFill>
                  <a:srgbClr val="FFFFFF"/>
                </a:solidFill>
                <a:latin typeface="Avenir Next LT Pro" panose="020B0504020202020204" pitchFamily="34" charset="77"/>
                <a:cs typeface="Times New Roman" panose="02020603050405020304" pitchFamily="18" charset="0"/>
              </a:rPr>
              <a:t>Hospitals</a:t>
            </a:r>
          </a:p>
        </p:txBody>
      </p:sp>
      <p:sp>
        <p:nvSpPr>
          <p:cNvPr id="8" name="TextBox 8"/>
          <p:cNvSpPr txBox="1"/>
          <p:nvPr/>
        </p:nvSpPr>
        <p:spPr>
          <a:xfrm>
            <a:off x="4114801" y="1209493"/>
            <a:ext cx="11049000" cy="1280159"/>
          </a:xfrm>
          <a:prstGeom prst="rect">
            <a:avLst/>
          </a:prstGeom>
        </p:spPr>
        <p:txBody>
          <a:bodyPr wrap="square" lIns="0" tIns="0" rIns="0" bIns="0" rtlCol="0" anchor="t">
            <a:spAutoFit/>
          </a:bodyPr>
          <a:lstStyle/>
          <a:p>
            <a:pPr>
              <a:lnSpc>
                <a:spcPts val="3430"/>
              </a:lnSpc>
            </a:pPr>
            <a:r>
              <a:rPr lang="en-US" sz="2400" dirty="0">
                <a:solidFill>
                  <a:schemeClr val="bg2">
                    <a:lumMod val="75000"/>
                  </a:schemeClr>
                </a:solidFill>
                <a:latin typeface="Times New Roman" panose="02020603050405020304" pitchFamily="18" charset="0"/>
                <a:cs typeface="Times New Roman" panose="02020603050405020304" pitchFamily="18" charset="0"/>
              </a:rPr>
              <a:t>A total of 810 district hospitals across India provide critical services to the population. It is expected that at least one hospital is in each district of India. These are funded for by the Public. </a:t>
            </a:r>
          </a:p>
        </p:txBody>
      </p:sp>
      <p:sp>
        <p:nvSpPr>
          <p:cNvPr id="9" name="TextBox 9"/>
          <p:cNvSpPr txBox="1"/>
          <p:nvPr/>
        </p:nvSpPr>
        <p:spPr>
          <a:xfrm>
            <a:off x="141740" y="3662331"/>
            <a:ext cx="9136364" cy="620363"/>
          </a:xfrm>
          <a:prstGeom prst="rect">
            <a:avLst/>
          </a:prstGeom>
        </p:spPr>
        <p:txBody>
          <a:bodyPr lIns="0" tIns="0" rIns="0" bIns="0" rtlCol="0" anchor="t">
            <a:spAutoFit/>
          </a:bodyPr>
          <a:lstStyle/>
          <a:p>
            <a:pPr algn="ctr">
              <a:lnSpc>
                <a:spcPts val="5179"/>
              </a:lnSpc>
            </a:pPr>
            <a:r>
              <a:rPr lang="en-US" sz="4000" dirty="0">
                <a:solidFill>
                  <a:srgbClr val="FFFFFF"/>
                </a:solidFill>
                <a:latin typeface="Times New Roman" panose="02020603050405020304" pitchFamily="18" charset="0"/>
                <a:cs typeface="Times New Roman" panose="02020603050405020304" pitchFamily="18" charset="0"/>
              </a:rPr>
              <a:t>Medical Colleges and Research Institutions</a:t>
            </a:r>
          </a:p>
        </p:txBody>
      </p:sp>
      <p:sp>
        <p:nvSpPr>
          <p:cNvPr id="10" name="TextBox 10"/>
          <p:cNvSpPr txBox="1"/>
          <p:nvPr/>
        </p:nvSpPr>
        <p:spPr>
          <a:xfrm>
            <a:off x="9139238" y="4652671"/>
            <a:ext cx="9525" cy="404495"/>
          </a:xfrm>
          <a:prstGeom prst="rect">
            <a:avLst/>
          </a:prstGeom>
        </p:spPr>
        <p:txBody>
          <a:bodyPr lIns="0" tIns="0" rIns="0" bIns="0" rtlCol="0" anchor="t">
            <a:spAutoFit/>
          </a:bodyPr>
          <a:lstStyle/>
          <a:p>
            <a:pPr algn="ctr">
              <a:lnSpc>
                <a:spcPts val="3430"/>
              </a:lnSpc>
            </a:pPr>
            <a:endParaRPr sz="2400">
              <a:latin typeface="Times New Roman" panose="02020603050405020304" pitchFamily="18" charset="0"/>
              <a:cs typeface="Times New Roman" panose="02020603050405020304" pitchFamily="18" charset="0"/>
            </a:endParaRPr>
          </a:p>
        </p:txBody>
      </p:sp>
      <p:sp>
        <p:nvSpPr>
          <p:cNvPr id="11" name="TextBox 11"/>
          <p:cNvSpPr txBox="1"/>
          <p:nvPr/>
        </p:nvSpPr>
        <p:spPr>
          <a:xfrm>
            <a:off x="519562" y="4556363"/>
            <a:ext cx="8264850" cy="2150525"/>
          </a:xfrm>
          <a:prstGeom prst="rect">
            <a:avLst/>
          </a:prstGeom>
        </p:spPr>
        <p:txBody>
          <a:bodyPr lIns="0" tIns="0" rIns="0" bIns="0" rtlCol="0" anchor="t">
            <a:spAutoFit/>
          </a:bodyPr>
          <a:lstStyle/>
          <a:p>
            <a:pPr>
              <a:lnSpc>
                <a:spcPts val="3430"/>
              </a:lnSpc>
            </a:pPr>
            <a:r>
              <a:rPr lang="en-US" sz="2400" dirty="0">
                <a:solidFill>
                  <a:schemeClr val="bg2">
                    <a:lumMod val="75000"/>
                  </a:schemeClr>
                </a:solidFill>
                <a:latin typeface="Times New Roman" panose="02020603050405020304" pitchFamily="18" charset="0"/>
                <a:cs typeface="Times New Roman" panose="02020603050405020304" pitchFamily="18" charset="0"/>
              </a:rPr>
              <a:t>Medical colleges in India are both government owned and private owned depending on the nature of institution.</a:t>
            </a:r>
          </a:p>
          <a:p>
            <a:pPr>
              <a:lnSpc>
                <a:spcPts val="3430"/>
              </a:lnSpc>
            </a:pPr>
            <a:r>
              <a:rPr lang="en-US" sz="2400" dirty="0">
                <a:solidFill>
                  <a:schemeClr val="bg2">
                    <a:lumMod val="75000"/>
                  </a:schemeClr>
                </a:solidFill>
                <a:latin typeface="Times New Roman" panose="02020603050405020304" pitchFamily="18" charset="0"/>
                <a:cs typeface="Times New Roman" panose="02020603050405020304" pitchFamily="18" charset="0"/>
              </a:rPr>
              <a:t>In India there are a total of 543 medical colleges. Also, there are 64 Standalone PG institutes in India. </a:t>
            </a:r>
          </a:p>
          <a:p>
            <a:pPr>
              <a:lnSpc>
                <a:spcPts val="3430"/>
              </a:lnSpc>
            </a:pPr>
            <a:endParaRPr lang="en-US" sz="2400"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12" name="TextBox 12"/>
          <p:cNvSpPr txBox="1"/>
          <p:nvPr/>
        </p:nvSpPr>
        <p:spPr>
          <a:xfrm>
            <a:off x="11091684" y="3426564"/>
            <a:ext cx="5656659" cy="620363"/>
          </a:xfrm>
          <a:prstGeom prst="rect">
            <a:avLst/>
          </a:prstGeom>
        </p:spPr>
        <p:txBody>
          <a:bodyPr lIns="0" tIns="0" rIns="0" bIns="0" rtlCol="0" anchor="t">
            <a:spAutoFit/>
          </a:bodyPr>
          <a:lstStyle/>
          <a:p>
            <a:pPr algn="ctr">
              <a:lnSpc>
                <a:spcPts val="5179"/>
              </a:lnSpc>
            </a:pPr>
            <a:r>
              <a:rPr lang="en-US" sz="4000" dirty="0">
                <a:solidFill>
                  <a:srgbClr val="FFFFFF"/>
                </a:solidFill>
                <a:latin typeface="Times New Roman" panose="02020603050405020304" pitchFamily="18" charset="0"/>
                <a:cs typeface="Times New Roman" panose="02020603050405020304" pitchFamily="18" charset="0"/>
              </a:rPr>
              <a:t>First Referral Unit (FRU) </a:t>
            </a:r>
          </a:p>
        </p:txBody>
      </p:sp>
      <p:sp>
        <p:nvSpPr>
          <p:cNvPr id="13" name="TextBox 13"/>
          <p:cNvSpPr txBox="1"/>
          <p:nvPr/>
        </p:nvSpPr>
        <p:spPr>
          <a:xfrm>
            <a:off x="10075658" y="4312008"/>
            <a:ext cx="8212342" cy="2579232"/>
          </a:xfrm>
          <a:prstGeom prst="rect">
            <a:avLst/>
          </a:prstGeom>
        </p:spPr>
        <p:txBody>
          <a:bodyPr lIns="0" tIns="0" rIns="0" bIns="0" rtlCol="0" anchor="t">
            <a:spAutoFit/>
          </a:bodyPr>
          <a:lstStyle/>
          <a:p>
            <a:pPr>
              <a:lnSpc>
                <a:spcPts val="3430"/>
              </a:lnSpc>
            </a:pPr>
            <a:r>
              <a:rPr lang="en-US" sz="2400" dirty="0">
                <a:solidFill>
                  <a:schemeClr val="bg2">
                    <a:lumMod val="75000"/>
                  </a:schemeClr>
                </a:solidFill>
                <a:latin typeface="Times New Roman" panose="02020603050405020304" pitchFamily="18" charset="0"/>
                <a:cs typeface="Times New Roman" panose="02020603050405020304" pitchFamily="18" charset="0"/>
              </a:rPr>
              <a:t>An existing facility (District Hospital, Sub-divisional Hospital, Community Health Centre etc.) can be declared a fully operational First Referral Unit (FRU) only if it is equipped to provide round-the-clock services for emergency obstetric and Newborn Care, in addition to all emergencies that any hospital is required to provide. </a:t>
            </a:r>
          </a:p>
          <a:p>
            <a:pPr>
              <a:lnSpc>
                <a:spcPts val="3430"/>
              </a:lnSpc>
            </a:pPr>
            <a:endParaRPr lang="en-US" sz="2400"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15" name="Picture 14" descr="Chart, treemap chart&#10;&#10;Description automatically generated">
            <a:extLst>
              <a:ext uri="{FF2B5EF4-FFF2-40B4-BE49-F238E27FC236}">
                <a16:creationId xmlns:a16="http://schemas.microsoft.com/office/drawing/2014/main" id="{F06E503D-F727-DC48-B5C8-7B41BFBE22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20336" y="7010831"/>
            <a:ext cx="7314820" cy="31785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7673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4288560"/>
            <a:ext cx="2282321" cy="362796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999762" y="6308311"/>
            <a:ext cx="2376241" cy="3996736"/>
          </a:xfrm>
          <a:prstGeom prst="rect">
            <a:avLst/>
          </a:prstGeom>
        </p:spPr>
      </p:pic>
      <p:pic>
        <p:nvPicPr>
          <p:cNvPr id="4" name="Picture 4"/>
          <p:cNvPicPr>
            <a:picLocks noChangeAspect="1"/>
          </p:cNvPicPr>
          <p:nvPr/>
        </p:nvPicPr>
        <p:blipFill>
          <a:blip r:embed="rId6"/>
          <a:srcRect/>
          <a:stretch>
            <a:fillRect/>
          </a:stretch>
        </p:blipFill>
        <p:spPr>
          <a:xfrm>
            <a:off x="9628567" y="1572719"/>
            <a:ext cx="7780937" cy="3122546"/>
          </a:xfrm>
          <a:prstGeom prst="rect">
            <a:avLst/>
          </a:prstGeom>
        </p:spPr>
      </p:pic>
      <p:sp>
        <p:nvSpPr>
          <p:cNvPr id="5" name="TextBox 5"/>
          <p:cNvSpPr txBox="1"/>
          <p:nvPr/>
        </p:nvSpPr>
        <p:spPr>
          <a:xfrm>
            <a:off x="1918958" y="726969"/>
            <a:ext cx="14820084" cy="629920"/>
          </a:xfrm>
          <a:prstGeom prst="rect">
            <a:avLst/>
          </a:prstGeom>
        </p:spPr>
        <p:txBody>
          <a:bodyPr lIns="0" tIns="0" rIns="0" bIns="0" rtlCol="0" anchor="t">
            <a:spAutoFit/>
          </a:bodyPr>
          <a:lstStyle/>
          <a:p>
            <a:pPr algn="ctr">
              <a:lnSpc>
                <a:spcPts val="5179"/>
              </a:lnSpc>
            </a:pPr>
            <a:r>
              <a:rPr lang="en-US" sz="4000" dirty="0">
                <a:solidFill>
                  <a:schemeClr val="bg1"/>
                </a:solidFill>
                <a:latin typeface="Avenir Next LT Pro" panose="020B0504020202020204" pitchFamily="34" charset="77"/>
              </a:rPr>
              <a:t>Outcomes And Performance On Outcomes Of Health Sector</a:t>
            </a:r>
          </a:p>
        </p:txBody>
      </p:sp>
      <p:sp>
        <p:nvSpPr>
          <p:cNvPr id="6" name="TextBox 6"/>
          <p:cNvSpPr txBox="1"/>
          <p:nvPr/>
        </p:nvSpPr>
        <p:spPr>
          <a:xfrm>
            <a:off x="1516584" y="1781318"/>
            <a:ext cx="7339891" cy="2082813"/>
          </a:xfrm>
          <a:prstGeom prst="rect">
            <a:avLst/>
          </a:prstGeom>
        </p:spPr>
        <p:txBody>
          <a:bodyPr lIns="0" tIns="0" rIns="0" bIns="0" rtlCol="0" anchor="t">
            <a:spAutoFit/>
          </a:bodyPr>
          <a:lstStyle/>
          <a:p>
            <a:pPr>
              <a:lnSpc>
                <a:spcPts val="3324"/>
              </a:lnSpc>
            </a:pPr>
            <a:r>
              <a:rPr lang="en-US" sz="2400" dirty="0">
                <a:solidFill>
                  <a:schemeClr val="bg2">
                    <a:lumMod val="90000"/>
                  </a:schemeClr>
                </a:solidFill>
                <a:latin typeface="Times New Roman" panose="02020603050405020304" pitchFamily="18" charset="0"/>
                <a:cs typeface="Times New Roman" panose="02020603050405020304" pitchFamily="18" charset="0"/>
              </a:rPr>
              <a:t>On the Human development index, India ranks at 131 with a H-index of 0.645 .India’s 2019 HDI of 0.645 is above the average of 0.631 for countries in the medium human development group and above the average of 0.641 for countries in South Asia </a:t>
            </a:r>
          </a:p>
        </p:txBody>
      </p:sp>
      <p:sp>
        <p:nvSpPr>
          <p:cNvPr id="7" name="TextBox 7"/>
          <p:cNvSpPr txBox="1"/>
          <p:nvPr/>
        </p:nvSpPr>
        <p:spPr>
          <a:xfrm>
            <a:off x="2673741" y="5339492"/>
            <a:ext cx="5329673" cy="629920"/>
          </a:xfrm>
          <a:prstGeom prst="rect">
            <a:avLst/>
          </a:prstGeom>
        </p:spPr>
        <p:txBody>
          <a:bodyPr lIns="0" tIns="0" rIns="0" bIns="0" rtlCol="0" anchor="t">
            <a:spAutoFit/>
          </a:bodyPr>
          <a:lstStyle/>
          <a:p>
            <a:pPr algn="ctr">
              <a:lnSpc>
                <a:spcPts val="5179"/>
              </a:lnSpc>
            </a:pPr>
            <a:r>
              <a:rPr lang="en-US" sz="4000" dirty="0">
                <a:solidFill>
                  <a:schemeClr val="bg1"/>
                </a:solidFill>
                <a:latin typeface="Avenir Next LT Pro" panose="020B0504020202020204" pitchFamily="34" charset="77"/>
              </a:rPr>
              <a:t>Life Expectancy</a:t>
            </a:r>
          </a:p>
        </p:txBody>
      </p:sp>
      <p:sp>
        <p:nvSpPr>
          <p:cNvPr id="8" name="TextBox 8"/>
          <p:cNvSpPr txBox="1"/>
          <p:nvPr/>
        </p:nvSpPr>
        <p:spPr>
          <a:xfrm>
            <a:off x="1943021" y="6152559"/>
            <a:ext cx="6913454" cy="2503762"/>
          </a:xfrm>
          <a:prstGeom prst="rect">
            <a:avLst/>
          </a:prstGeom>
        </p:spPr>
        <p:txBody>
          <a:bodyPr lIns="0" tIns="0" rIns="0" bIns="0" rtlCol="0" anchor="t">
            <a:spAutoFit/>
          </a:bodyPr>
          <a:lstStyle/>
          <a:p>
            <a:pPr>
              <a:lnSpc>
                <a:spcPts val="3280"/>
              </a:lnSpc>
            </a:pPr>
            <a:r>
              <a:rPr lang="en-US" sz="2400" dirty="0">
                <a:solidFill>
                  <a:schemeClr val="bg2">
                    <a:lumMod val="90000"/>
                  </a:schemeClr>
                </a:solidFill>
                <a:latin typeface="Times New Roman" panose="02020603050405020304" pitchFamily="18" charset="0"/>
                <a:cs typeface="Times New Roman" panose="02020603050405020304" pitchFamily="18" charset="0"/>
              </a:rPr>
              <a:t> India, a long distance has been walked with regards to increasing life expectancy and this factor has increased from an average life expectancy of 57.9 in 1990 to a value of 69.7 in 2019 </a:t>
            </a:r>
          </a:p>
          <a:p>
            <a:pPr>
              <a:lnSpc>
                <a:spcPts val="3280"/>
              </a:lnSpc>
            </a:pPr>
            <a:r>
              <a:rPr lang="en-US" sz="2400" dirty="0">
                <a:solidFill>
                  <a:schemeClr val="bg2">
                    <a:lumMod val="90000"/>
                  </a:schemeClr>
                </a:solidFill>
                <a:latin typeface="Times New Roman" panose="02020603050405020304" pitchFamily="18" charset="0"/>
                <a:cs typeface="Times New Roman" panose="02020603050405020304" pitchFamily="18" charset="0"/>
              </a:rPr>
              <a:t>The world average for this value lies at 72.8 years. </a:t>
            </a:r>
          </a:p>
          <a:p>
            <a:pPr>
              <a:lnSpc>
                <a:spcPts val="3280"/>
              </a:lnSpc>
            </a:pPr>
            <a:endParaRPr lang="en-US" sz="24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8003414" y="5143500"/>
            <a:ext cx="10121673" cy="1293880"/>
          </a:xfrm>
          <a:prstGeom prst="rect">
            <a:avLst/>
          </a:prstGeom>
        </p:spPr>
        <p:txBody>
          <a:bodyPr wrap="square" lIns="0" tIns="0" rIns="0" bIns="0" rtlCol="0" anchor="t">
            <a:spAutoFit/>
          </a:bodyPr>
          <a:lstStyle/>
          <a:p>
            <a:pPr algn="ctr">
              <a:lnSpc>
                <a:spcPts val="5179"/>
              </a:lnSpc>
            </a:pPr>
            <a:r>
              <a:rPr lang="en-US" sz="4000" dirty="0">
                <a:solidFill>
                  <a:schemeClr val="bg1"/>
                </a:solidFill>
                <a:latin typeface="Avenir Next LT Pro" panose="020B0504020202020204" pitchFamily="34" charset="77"/>
              </a:rPr>
              <a:t>Tuberculosis  Incidence</a:t>
            </a:r>
          </a:p>
          <a:p>
            <a:pPr algn="ctr">
              <a:lnSpc>
                <a:spcPts val="5179"/>
              </a:lnSpc>
            </a:pPr>
            <a:r>
              <a:rPr lang="en-US" sz="4000" dirty="0">
                <a:solidFill>
                  <a:schemeClr val="bg1"/>
                </a:solidFill>
                <a:latin typeface="Avenir Next LT Pro" panose="020B0504020202020204" pitchFamily="34" charset="77"/>
              </a:rPr>
              <a:t> (per 100000 people)</a:t>
            </a:r>
          </a:p>
        </p:txBody>
      </p:sp>
      <p:sp>
        <p:nvSpPr>
          <p:cNvPr id="10" name="TextBox 10"/>
          <p:cNvSpPr txBox="1"/>
          <p:nvPr/>
        </p:nvSpPr>
        <p:spPr>
          <a:xfrm>
            <a:off x="9431527" y="6453918"/>
            <a:ext cx="6883836" cy="1391407"/>
          </a:xfrm>
          <a:prstGeom prst="rect">
            <a:avLst/>
          </a:prstGeom>
        </p:spPr>
        <p:txBody>
          <a:bodyPr lIns="0" tIns="0" rIns="0" bIns="0" rtlCol="0" anchor="t">
            <a:spAutoFit/>
          </a:bodyPr>
          <a:lstStyle/>
          <a:p>
            <a:pPr>
              <a:lnSpc>
                <a:spcPts val="3661"/>
              </a:lnSpc>
            </a:pPr>
            <a:r>
              <a:rPr lang="en-US" sz="2400" dirty="0">
                <a:solidFill>
                  <a:schemeClr val="bg2">
                    <a:lumMod val="90000"/>
                  </a:schemeClr>
                </a:solidFill>
                <a:latin typeface="Times New Roman" panose="02020603050405020304" pitchFamily="18" charset="0"/>
                <a:cs typeface="Times New Roman" panose="02020603050405020304" pitchFamily="18" charset="0"/>
              </a:rPr>
              <a:t>The number of tuberculosis incidences in India has nearly halved and now the value is far above the world average,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pattFill prst="pct75">
          <a:fgClr>
            <a:schemeClr val="accent6"/>
          </a:fgClr>
          <a:bgClr>
            <a:schemeClr val="accent4"/>
          </a:bgClr>
        </a:patt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32017">
            <a:off x="16487245" y="135597"/>
            <a:ext cx="1718271" cy="254730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94665">
            <a:off x="351603" y="142879"/>
            <a:ext cx="2030096" cy="321773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951519" y="7565112"/>
            <a:ext cx="2789721" cy="2884111"/>
          </a:xfrm>
          <a:prstGeom prst="rect">
            <a:avLst/>
          </a:prstGeom>
        </p:spPr>
      </p:pic>
      <p:pic>
        <p:nvPicPr>
          <p:cNvPr id="5" name="Picture 5"/>
          <p:cNvPicPr>
            <a:picLocks noChangeAspect="1"/>
          </p:cNvPicPr>
          <p:nvPr/>
        </p:nvPicPr>
        <p:blipFill>
          <a:blip r:embed="rId8"/>
          <a:srcRect/>
          <a:stretch>
            <a:fillRect/>
          </a:stretch>
        </p:blipFill>
        <p:spPr>
          <a:xfrm>
            <a:off x="0" y="6704679"/>
            <a:ext cx="6202913" cy="3485029"/>
          </a:xfrm>
          <a:prstGeom prst="rect">
            <a:avLst/>
          </a:prstGeom>
        </p:spPr>
      </p:pic>
      <p:sp>
        <p:nvSpPr>
          <p:cNvPr id="6" name="TextBox 6"/>
          <p:cNvSpPr txBox="1"/>
          <p:nvPr/>
        </p:nvSpPr>
        <p:spPr>
          <a:xfrm>
            <a:off x="1981200" y="628755"/>
            <a:ext cx="12012261" cy="615553"/>
          </a:xfrm>
          <a:prstGeom prst="rect">
            <a:avLst/>
          </a:prstGeom>
        </p:spPr>
        <p:txBody>
          <a:bodyPr wrap="square" lIns="0" tIns="0" rIns="0" bIns="0" rtlCol="0" anchor="t">
            <a:spAutoFit/>
          </a:bodyPr>
          <a:lstStyle/>
          <a:p>
            <a:pPr algn="ctr">
              <a:lnSpc>
                <a:spcPts val="4759"/>
              </a:lnSpc>
            </a:pPr>
            <a:r>
              <a:rPr lang="en-US" sz="4000" dirty="0">
                <a:latin typeface="Avenir Next LT Pro" panose="020B0504020202020204" pitchFamily="34" charset="77"/>
                <a:cs typeface="Times New Roman" panose="02020603050405020304" pitchFamily="18" charset="0"/>
              </a:rPr>
              <a:t>Mortality Rate, Under-five (per 1,000 live births) </a:t>
            </a:r>
          </a:p>
        </p:txBody>
      </p:sp>
      <p:sp>
        <p:nvSpPr>
          <p:cNvPr id="7" name="TextBox 7"/>
          <p:cNvSpPr txBox="1"/>
          <p:nvPr/>
        </p:nvSpPr>
        <p:spPr>
          <a:xfrm>
            <a:off x="2779961" y="1371148"/>
            <a:ext cx="13488923" cy="835165"/>
          </a:xfrm>
          <a:prstGeom prst="rect">
            <a:avLst/>
          </a:prstGeom>
        </p:spPr>
        <p:txBody>
          <a:bodyPr lIns="0" tIns="0" rIns="0" bIns="0" rtlCol="0" anchor="t">
            <a:spAutoFit/>
          </a:bodyPr>
          <a:lstStyle/>
          <a:p>
            <a:pPr>
              <a:lnSpc>
                <a:spcPts val="3359"/>
              </a:lnSpc>
            </a:pPr>
            <a:r>
              <a:rPr lang="en-US" sz="2400" dirty="0">
                <a:solidFill>
                  <a:schemeClr val="bg1">
                    <a:lumMod val="85000"/>
                  </a:schemeClr>
                </a:solidFill>
                <a:latin typeface="Times New Roman" panose="02020603050405020304" pitchFamily="18" charset="0"/>
                <a:cs typeface="Times New Roman" panose="02020603050405020304" pitchFamily="18" charset="0"/>
              </a:rPr>
              <a:t>Mortality rate in India, has reduced from 126.2 in 2000 to 26.6 in 2018 .This is a commendable achievement .India now has a mortality rate that is close to the world average</a:t>
            </a:r>
          </a:p>
        </p:txBody>
      </p:sp>
      <p:sp>
        <p:nvSpPr>
          <p:cNvPr id="8" name="TextBox 8"/>
          <p:cNvSpPr txBox="1"/>
          <p:nvPr/>
        </p:nvSpPr>
        <p:spPr>
          <a:xfrm>
            <a:off x="-16178" y="3659746"/>
            <a:ext cx="18268083" cy="615553"/>
          </a:xfrm>
          <a:prstGeom prst="rect">
            <a:avLst/>
          </a:prstGeom>
        </p:spPr>
        <p:txBody>
          <a:bodyPr wrap="square" lIns="0" tIns="0" rIns="0" bIns="0" rtlCol="0" anchor="t">
            <a:spAutoFit/>
          </a:bodyPr>
          <a:lstStyle/>
          <a:p>
            <a:pPr algn="ctr">
              <a:lnSpc>
                <a:spcPts val="4759"/>
              </a:lnSpc>
            </a:pPr>
            <a:r>
              <a:rPr lang="en-US" sz="4000" dirty="0">
                <a:latin typeface="Avenir Next LT Pro" panose="020B0504020202020204" pitchFamily="34" charset="77"/>
                <a:cs typeface="Times New Roman" panose="02020603050405020304" pitchFamily="18" charset="0"/>
              </a:rPr>
              <a:t>Age-standardized mortality rate attributed to noncommunicable diseases</a:t>
            </a:r>
          </a:p>
        </p:txBody>
      </p:sp>
      <p:sp>
        <p:nvSpPr>
          <p:cNvPr id="9" name="TextBox 9"/>
          <p:cNvSpPr txBox="1"/>
          <p:nvPr/>
        </p:nvSpPr>
        <p:spPr>
          <a:xfrm>
            <a:off x="539340" y="4344276"/>
            <a:ext cx="17467431" cy="835165"/>
          </a:xfrm>
          <a:prstGeom prst="rect">
            <a:avLst/>
          </a:prstGeom>
        </p:spPr>
        <p:txBody>
          <a:bodyPr lIns="0" tIns="0" rIns="0" bIns="0" rtlCol="0" anchor="t">
            <a:spAutoFit/>
          </a:bodyPr>
          <a:lstStyle/>
          <a:p>
            <a:pPr>
              <a:lnSpc>
                <a:spcPts val="3359"/>
              </a:lnSpc>
            </a:pPr>
            <a:r>
              <a:rPr lang="en-US" sz="2400" dirty="0">
                <a:solidFill>
                  <a:srgbClr val="FFFFFF"/>
                </a:solidFill>
                <a:latin typeface="Times New Roman" panose="02020603050405020304" pitchFamily="18" charset="0"/>
                <a:cs typeface="Times New Roman" panose="02020603050405020304" pitchFamily="18" charset="0"/>
              </a:rPr>
              <a:t>Age standardized mortality rate for both males and females in India have just like mortality rate shown great reduction and although the value stand over the world average right now. . </a:t>
            </a:r>
          </a:p>
        </p:txBody>
      </p:sp>
      <p:sp>
        <p:nvSpPr>
          <p:cNvPr id="10" name="TextBox 10"/>
          <p:cNvSpPr txBox="1"/>
          <p:nvPr/>
        </p:nvSpPr>
        <p:spPr>
          <a:xfrm>
            <a:off x="6096785" y="5587575"/>
            <a:ext cx="12649200" cy="1231106"/>
          </a:xfrm>
          <a:prstGeom prst="rect">
            <a:avLst/>
          </a:prstGeom>
        </p:spPr>
        <p:txBody>
          <a:bodyPr wrap="square" lIns="0" tIns="0" rIns="0" bIns="0" rtlCol="0" anchor="t">
            <a:spAutoFit/>
          </a:bodyPr>
          <a:lstStyle/>
          <a:p>
            <a:pPr algn="ctr">
              <a:lnSpc>
                <a:spcPts val="4759"/>
              </a:lnSpc>
            </a:pPr>
            <a:r>
              <a:rPr lang="en-US" sz="4000" dirty="0">
                <a:latin typeface="Avenir Next LT Pro" panose="020B0504020202020204" pitchFamily="34" charset="77"/>
                <a:cs typeface="Times New Roman" panose="02020603050405020304" pitchFamily="18" charset="0"/>
              </a:rPr>
              <a:t>Infants lacking immunization</a:t>
            </a:r>
          </a:p>
          <a:p>
            <a:pPr algn="ctr">
              <a:lnSpc>
                <a:spcPts val="4759"/>
              </a:lnSpc>
            </a:pPr>
            <a:r>
              <a:rPr lang="en-US" sz="4000" dirty="0">
                <a:latin typeface="Avenir Next LT Pro" panose="020B0504020202020204" pitchFamily="34" charset="77"/>
                <a:cs typeface="Times New Roman" panose="02020603050405020304" pitchFamily="18" charset="0"/>
              </a:rPr>
              <a:t>measles (% of 1 year-olds) </a:t>
            </a:r>
          </a:p>
        </p:txBody>
      </p:sp>
      <p:sp>
        <p:nvSpPr>
          <p:cNvPr id="11" name="TextBox 11"/>
          <p:cNvSpPr txBox="1"/>
          <p:nvPr/>
        </p:nvSpPr>
        <p:spPr>
          <a:xfrm>
            <a:off x="6984246" y="6738114"/>
            <a:ext cx="10275054" cy="835165"/>
          </a:xfrm>
          <a:prstGeom prst="rect">
            <a:avLst/>
          </a:prstGeom>
        </p:spPr>
        <p:txBody>
          <a:bodyPr lIns="0" tIns="0" rIns="0" bIns="0" rtlCol="0" anchor="t">
            <a:spAutoFit/>
          </a:bodyPr>
          <a:lstStyle/>
          <a:p>
            <a:pPr>
              <a:lnSpc>
                <a:spcPts val="3359"/>
              </a:lnSpc>
            </a:pPr>
            <a:r>
              <a:rPr lang="en-US" sz="2400" dirty="0">
                <a:solidFill>
                  <a:srgbClr val="FFFFFF"/>
                </a:solidFill>
                <a:latin typeface="Times New Roman" panose="02020603050405020304" pitchFamily="18" charset="0"/>
                <a:cs typeface="Times New Roman" panose="02020603050405020304" pitchFamily="18" charset="0"/>
              </a:rPr>
              <a:t>The percentage of surviving infants who have not received first dose of measles has been reduced to only 5% as compared to a value of 44 percent in 1990. </a:t>
            </a:r>
          </a:p>
        </p:txBody>
      </p:sp>
      <p:sp>
        <p:nvSpPr>
          <p:cNvPr id="14" name="TextBox 13">
            <a:extLst>
              <a:ext uri="{FF2B5EF4-FFF2-40B4-BE49-F238E27FC236}">
                <a16:creationId xmlns:a16="http://schemas.microsoft.com/office/drawing/2014/main" id="{CFE7A6B7-84CF-9B43-847F-FAAB6872482B}"/>
              </a:ext>
            </a:extLst>
          </p:cNvPr>
          <p:cNvSpPr txBox="1"/>
          <p:nvPr/>
        </p:nvSpPr>
        <p:spPr>
          <a:xfrm>
            <a:off x="15320865" y="8285584"/>
            <a:ext cx="184731" cy="369332"/>
          </a:xfrm>
          <a:prstGeom prst="rect">
            <a:avLst/>
          </a:prstGeom>
          <a:pattFill prst="pct75">
            <a:fgClr>
              <a:schemeClr val="accent6"/>
            </a:fgClr>
            <a:bgClr>
              <a:schemeClr val="bg1"/>
            </a:bgClr>
          </a:pattFill>
        </p:spPr>
        <p:txBody>
          <a:bodyPr wrap="none" rtlCol="0">
            <a:spAutoFit/>
          </a:bodyPr>
          <a:lstStyle/>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90">
          <a:fgClr>
            <a:srgbClr val="485274"/>
          </a:fgClr>
          <a:bgClr>
            <a:schemeClr val="tx2">
              <a:lumMod val="40000"/>
              <a:lumOff val="60000"/>
            </a:schemeClr>
          </a:bgClr>
        </a:patt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74201" y="7561371"/>
            <a:ext cx="3552360" cy="2725629"/>
          </a:xfrm>
          <a:prstGeom prst="rect">
            <a:avLst/>
          </a:prstGeom>
        </p:spPr>
      </p:pic>
      <p:pic>
        <p:nvPicPr>
          <p:cNvPr id="3" name="Picture 3"/>
          <p:cNvPicPr>
            <a:picLocks noChangeAspect="1"/>
          </p:cNvPicPr>
          <p:nvPr/>
        </p:nvPicPr>
        <p:blipFill>
          <a:blip r:embed="rId4"/>
          <a:srcRect/>
          <a:stretch>
            <a:fillRect/>
          </a:stretch>
        </p:blipFill>
        <p:spPr>
          <a:xfrm>
            <a:off x="12377791" y="240494"/>
            <a:ext cx="5833016" cy="3899302"/>
          </a:xfrm>
          <a:prstGeom prst="rect">
            <a:avLst/>
          </a:prstGeom>
        </p:spPr>
      </p:pic>
      <p:sp>
        <p:nvSpPr>
          <p:cNvPr id="4" name="TextBox 4"/>
          <p:cNvSpPr txBox="1"/>
          <p:nvPr/>
        </p:nvSpPr>
        <p:spPr>
          <a:xfrm>
            <a:off x="190495" y="320492"/>
            <a:ext cx="11187273" cy="1428750"/>
          </a:xfrm>
          <a:prstGeom prst="rect">
            <a:avLst/>
          </a:prstGeom>
        </p:spPr>
        <p:txBody>
          <a:bodyPr lIns="0" tIns="0" rIns="0" bIns="0" rtlCol="0" anchor="t">
            <a:spAutoFit/>
          </a:bodyPr>
          <a:lstStyle/>
          <a:p>
            <a:pPr>
              <a:lnSpc>
                <a:spcPts val="5639"/>
              </a:lnSpc>
            </a:pPr>
            <a:r>
              <a:rPr lang="en-US" sz="5400" dirty="0">
                <a:solidFill>
                  <a:srgbClr val="F6F5F2"/>
                </a:solidFill>
                <a:latin typeface="Avenir Next LT Pro" panose="020B0504020202020204" pitchFamily="34" charset="77"/>
                <a:cs typeface="Times New Roman" panose="02020603050405020304" pitchFamily="18" charset="0"/>
              </a:rPr>
              <a:t>Issues Inhibiting Effective Functioning of Healthcare Systems</a:t>
            </a:r>
          </a:p>
        </p:txBody>
      </p:sp>
      <p:sp>
        <p:nvSpPr>
          <p:cNvPr id="5" name="TextBox 5"/>
          <p:cNvSpPr txBox="1"/>
          <p:nvPr/>
        </p:nvSpPr>
        <p:spPr>
          <a:xfrm>
            <a:off x="403331" y="2203754"/>
            <a:ext cx="7227204" cy="615553"/>
          </a:xfrm>
          <a:prstGeom prst="rect">
            <a:avLst/>
          </a:prstGeom>
        </p:spPr>
        <p:txBody>
          <a:bodyPr lIns="0" tIns="0" rIns="0" bIns="0" rtlCol="0" anchor="t">
            <a:spAutoFit/>
          </a:bodyPr>
          <a:lstStyle/>
          <a:p>
            <a:pPr algn="ctr">
              <a:lnSpc>
                <a:spcPts val="4759"/>
              </a:lnSpc>
            </a:pPr>
            <a:r>
              <a:rPr lang="en-US" sz="4000" dirty="0">
                <a:solidFill>
                  <a:srgbClr val="F6F5F2"/>
                </a:solidFill>
                <a:latin typeface="Avenir Next LT Pro" panose="020B0504020202020204" pitchFamily="34" charset="77"/>
                <a:cs typeface="Times New Roman" panose="02020603050405020304" pitchFamily="18" charset="0"/>
              </a:rPr>
              <a:t>Absence of Human Capital</a:t>
            </a:r>
          </a:p>
        </p:txBody>
      </p:sp>
      <p:sp>
        <p:nvSpPr>
          <p:cNvPr id="6" name="TextBox 6"/>
          <p:cNvSpPr txBox="1"/>
          <p:nvPr/>
        </p:nvSpPr>
        <p:spPr>
          <a:xfrm>
            <a:off x="403331" y="2950461"/>
            <a:ext cx="9928622" cy="1707199"/>
          </a:xfrm>
          <a:prstGeom prst="rect">
            <a:avLst/>
          </a:prstGeom>
        </p:spPr>
        <p:txBody>
          <a:bodyPr lIns="0" tIns="0" rIns="0" bIns="0" rtlCol="0" anchor="t">
            <a:spAutoFit/>
          </a:bodyPr>
          <a:lstStyle/>
          <a:p>
            <a:pPr algn="just">
              <a:lnSpc>
                <a:spcPts val="3359"/>
              </a:lnSpc>
            </a:pPr>
            <a:r>
              <a:rPr lang="en-US" sz="2400" dirty="0">
                <a:solidFill>
                  <a:schemeClr val="bg2">
                    <a:lumMod val="75000"/>
                  </a:schemeClr>
                </a:solidFill>
                <a:latin typeface="Times New Roman" panose="02020603050405020304" pitchFamily="18" charset="0"/>
                <a:cs typeface="Times New Roman" panose="02020603050405020304" pitchFamily="18" charset="0"/>
              </a:rPr>
              <a:t>The doctor-patient ratio is extremely low at 0.74 per 1000 individuals, </a:t>
            </a:r>
          </a:p>
          <a:p>
            <a:pPr algn="just">
              <a:lnSpc>
                <a:spcPts val="3359"/>
              </a:lnSpc>
            </a:pPr>
            <a:r>
              <a:rPr lang="en-US" sz="2400" dirty="0">
                <a:solidFill>
                  <a:schemeClr val="bg2">
                    <a:lumMod val="75000"/>
                  </a:schemeClr>
                </a:solidFill>
                <a:latin typeface="Times New Roman" panose="02020603050405020304" pitchFamily="18" charset="0"/>
                <a:cs typeface="Times New Roman" panose="02020603050405020304" pitchFamily="18" charset="0"/>
              </a:rPr>
              <a:t>The nurse-to-doctor ratio is at 1.7:1 </a:t>
            </a:r>
          </a:p>
          <a:p>
            <a:pPr algn="just">
              <a:lnSpc>
                <a:spcPts val="3359"/>
              </a:lnSpc>
            </a:pPr>
            <a:r>
              <a:rPr lang="en-US" sz="2400" dirty="0">
                <a:solidFill>
                  <a:schemeClr val="bg2">
                    <a:lumMod val="75000"/>
                  </a:schemeClr>
                </a:solidFill>
                <a:latin typeface="Times New Roman" panose="02020603050405020304" pitchFamily="18" charset="0"/>
                <a:cs typeface="Times New Roman" panose="02020603050405020304" pitchFamily="18" charset="0"/>
              </a:rPr>
              <a:t>The allied health workers to doctors ratio is 1:1.1 </a:t>
            </a:r>
          </a:p>
          <a:p>
            <a:pPr algn="ctr">
              <a:lnSpc>
                <a:spcPts val="3359"/>
              </a:lnSpc>
            </a:pPr>
            <a:endParaRPr lang="en-US" sz="2400"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7" name="TextBox 7"/>
          <p:cNvSpPr txBox="1"/>
          <p:nvPr/>
        </p:nvSpPr>
        <p:spPr>
          <a:xfrm>
            <a:off x="8229601" y="4280468"/>
            <a:ext cx="5551816" cy="615553"/>
          </a:xfrm>
          <a:prstGeom prst="rect">
            <a:avLst/>
          </a:prstGeom>
        </p:spPr>
        <p:txBody>
          <a:bodyPr wrap="square" lIns="0" tIns="0" rIns="0" bIns="0" rtlCol="0" anchor="t">
            <a:spAutoFit/>
          </a:bodyPr>
          <a:lstStyle/>
          <a:p>
            <a:pPr algn="ctr">
              <a:lnSpc>
                <a:spcPts val="4759"/>
              </a:lnSpc>
            </a:pPr>
            <a:r>
              <a:rPr lang="en-US" sz="4000" dirty="0">
                <a:solidFill>
                  <a:srgbClr val="F6F5F2"/>
                </a:solidFill>
                <a:latin typeface="Avenir Next LT Pro" panose="020B0504020202020204" pitchFamily="34" charset="77"/>
                <a:cs typeface="Times New Roman" panose="02020603050405020304" pitchFamily="18" charset="0"/>
              </a:rPr>
              <a:t>Lack of Infrastructure </a:t>
            </a:r>
          </a:p>
        </p:txBody>
      </p:sp>
      <p:sp>
        <p:nvSpPr>
          <p:cNvPr id="8" name="TextBox 8"/>
          <p:cNvSpPr txBox="1"/>
          <p:nvPr/>
        </p:nvSpPr>
        <p:spPr>
          <a:xfrm>
            <a:off x="6324599" y="5057316"/>
            <a:ext cx="11872407" cy="1707199"/>
          </a:xfrm>
          <a:prstGeom prst="rect">
            <a:avLst/>
          </a:prstGeom>
        </p:spPr>
        <p:txBody>
          <a:bodyPr lIns="0" tIns="0" rIns="0" bIns="0" rtlCol="0" anchor="t">
            <a:spAutoFit/>
          </a:bodyPr>
          <a:lstStyle/>
          <a:p>
            <a:pPr algn="just">
              <a:lnSpc>
                <a:spcPts val="3359"/>
              </a:lnSpc>
            </a:pPr>
            <a:r>
              <a:rPr lang="en-US" sz="2400" dirty="0">
                <a:solidFill>
                  <a:schemeClr val="bg2">
                    <a:lumMod val="75000"/>
                  </a:schemeClr>
                </a:solidFill>
                <a:latin typeface="Times New Roman" panose="02020603050405020304" pitchFamily="18" charset="0"/>
                <a:cs typeface="Times New Roman" panose="02020603050405020304" pitchFamily="18" charset="0"/>
              </a:rPr>
              <a:t>The government Rural Health Survey only 55.6% of CHCs have functional X-ray machine while only 18% of specialists required (surgeon, physician, gynecologist and pediatrician) are in place. Alongside this, only 8% subcenter's, 12% PHCs and only a mere percent which is only 13% CHCs met Indian Public Health Standards.</a:t>
            </a:r>
          </a:p>
        </p:txBody>
      </p:sp>
      <p:sp>
        <p:nvSpPr>
          <p:cNvPr id="9" name="TextBox 9"/>
          <p:cNvSpPr txBox="1"/>
          <p:nvPr/>
        </p:nvSpPr>
        <p:spPr>
          <a:xfrm>
            <a:off x="190494" y="6980981"/>
            <a:ext cx="6134105" cy="615553"/>
          </a:xfrm>
          <a:prstGeom prst="rect">
            <a:avLst/>
          </a:prstGeom>
        </p:spPr>
        <p:txBody>
          <a:bodyPr wrap="square" lIns="0" tIns="0" rIns="0" bIns="0" rtlCol="0" anchor="t">
            <a:spAutoFit/>
          </a:bodyPr>
          <a:lstStyle/>
          <a:p>
            <a:pPr algn="ctr">
              <a:lnSpc>
                <a:spcPts val="4759"/>
              </a:lnSpc>
            </a:pPr>
            <a:r>
              <a:rPr lang="en-US" sz="4000" dirty="0">
                <a:solidFill>
                  <a:srgbClr val="F6F5F2"/>
                </a:solidFill>
                <a:latin typeface="Avenir Next LT Pro" panose="020B0504020202020204" pitchFamily="34" charset="77"/>
                <a:cs typeface="Times New Roman" panose="02020603050405020304" pitchFamily="18" charset="0"/>
              </a:rPr>
              <a:t>High Cost of healthcare  </a:t>
            </a:r>
          </a:p>
        </p:txBody>
      </p:sp>
      <p:sp>
        <p:nvSpPr>
          <p:cNvPr id="10" name="TextBox 10"/>
          <p:cNvSpPr txBox="1"/>
          <p:nvPr/>
        </p:nvSpPr>
        <p:spPr>
          <a:xfrm>
            <a:off x="10167938" y="8267211"/>
            <a:ext cx="9525" cy="396240"/>
          </a:xfrm>
          <a:prstGeom prst="rect">
            <a:avLst/>
          </a:prstGeom>
        </p:spPr>
        <p:txBody>
          <a:bodyPr lIns="0" tIns="0" rIns="0" bIns="0" rtlCol="0" anchor="t">
            <a:spAutoFit/>
          </a:bodyPr>
          <a:lstStyle/>
          <a:p>
            <a:pPr algn="ctr">
              <a:lnSpc>
                <a:spcPts val="3359"/>
              </a:lnSpc>
            </a:pPr>
            <a:endParaRPr>
              <a:latin typeface="Times New Roman" panose="02020603050405020304" pitchFamily="18" charset="0"/>
              <a:cs typeface="Times New Roman" panose="02020603050405020304" pitchFamily="18" charset="0"/>
            </a:endParaRPr>
          </a:p>
        </p:txBody>
      </p:sp>
      <p:sp>
        <p:nvSpPr>
          <p:cNvPr id="11" name="TextBox 11"/>
          <p:cNvSpPr txBox="1"/>
          <p:nvPr/>
        </p:nvSpPr>
        <p:spPr>
          <a:xfrm>
            <a:off x="533401" y="7667040"/>
            <a:ext cx="10844368" cy="1271182"/>
          </a:xfrm>
          <a:prstGeom prst="rect">
            <a:avLst/>
          </a:prstGeom>
        </p:spPr>
        <p:txBody>
          <a:bodyPr wrap="square" lIns="0" tIns="0" rIns="0" bIns="0" rtlCol="0" anchor="t">
            <a:spAutoFit/>
          </a:bodyPr>
          <a:lstStyle/>
          <a:p>
            <a:pPr>
              <a:lnSpc>
                <a:spcPts val="3359"/>
              </a:lnSpc>
            </a:pPr>
            <a:r>
              <a:rPr lang="en-US" sz="2400" dirty="0">
                <a:solidFill>
                  <a:schemeClr val="bg2">
                    <a:lumMod val="75000"/>
                  </a:schemeClr>
                </a:solidFill>
                <a:latin typeface="Times New Roman" panose="02020603050405020304" pitchFamily="18" charset="0"/>
                <a:cs typeface="Times New Roman" panose="02020603050405020304" pitchFamily="18" charset="0"/>
              </a:rPr>
              <a:t>Public financing of health is among the lowest in the world at just over 1% of GDP, and out-of-pocket (OOP) spending is very high at around 3% of GDP. Share of OOP in total spending in India is one among the highest in the world</a:t>
            </a:r>
          </a:p>
        </p:txBody>
      </p:sp>
      <p:pic>
        <p:nvPicPr>
          <p:cNvPr id="12" name="Picture 11">
            <a:extLst>
              <a:ext uri="{FF2B5EF4-FFF2-40B4-BE49-F238E27FC236}">
                <a16:creationId xmlns:a16="http://schemas.microsoft.com/office/drawing/2014/main" id="{DD6927C3-5B2E-0948-A516-E9821A094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63403" y="6557829"/>
            <a:ext cx="6324597" cy="36637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blip>
          <a:srcRect/>
          <a:tile tx="0" ty="0" sx="100000" sy="100000" flip="none" algn="tl"/>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654013" y="419772"/>
            <a:ext cx="1002530" cy="291741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617457" y="258931"/>
            <a:ext cx="1433749" cy="3536153"/>
          </a:xfrm>
          <a:prstGeom prst="rect">
            <a:avLst/>
          </a:prstGeom>
        </p:spPr>
      </p:pic>
      <p:sp>
        <p:nvSpPr>
          <p:cNvPr id="4" name="TextBox 4"/>
          <p:cNvSpPr txBox="1"/>
          <p:nvPr/>
        </p:nvSpPr>
        <p:spPr>
          <a:xfrm>
            <a:off x="310598" y="484932"/>
            <a:ext cx="9062002" cy="615553"/>
          </a:xfrm>
          <a:prstGeom prst="rect">
            <a:avLst/>
          </a:prstGeom>
        </p:spPr>
        <p:txBody>
          <a:bodyPr wrap="square" lIns="0" tIns="0" rIns="0" bIns="0" rtlCol="0" anchor="t">
            <a:spAutoFit/>
          </a:bodyPr>
          <a:lstStyle/>
          <a:p>
            <a:pPr algn="ctr">
              <a:lnSpc>
                <a:spcPts val="4759"/>
              </a:lnSpc>
            </a:pPr>
            <a:r>
              <a:rPr lang="en-US" sz="4000" dirty="0">
                <a:solidFill>
                  <a:schemeClr val="bg1">
                    <a:lumMod val="95000"/>
                  </a:schemeClr>
                </a:solidFill>
                <a:latin typeface="Avenir Next LT Pro" panose="020B0504020202020204" pitchFamily="34" charset="77"/>
                <a:cs typeface="Times New Roman" panose="02020603050405020304" pitchFamily="18" charset="0"/>
              </a:rPr>
              <a:t>Poor Health Expenditure Per Capita   </a:t>
            </a:r>
          </a:p>
        </p:txBody>
      </p:sp>
      <p:sp>
        <p:nvSpPr>
          <p:cNvPr id="5" name="TextBox 5"/>
          <p:cNvSpPr txBox="1"/>
          <p:nvPr/>
        </p:nvSpPr>
        <p:spPr>
          <a:xfrm>
            <a:off x="762000" y="1188961"/>
            <a:ext cx="14173200" cy="812723"/>
          </a:xfrm>
          <a:prstGeom prst="rect">
            <a:avLst/>
          </a:prstGeom>
        </p:spPr>
        <p:txBody>
          <a:bodyPr wrap="square" lIns="0" tIns="0" rIns="0" bIns="0" rtlCol="0" anchor="t">
            <a:spAutoFit/>
          </a:bodyPr>
          <a:lstStyle/>
          <a:p>
            <a:pPr>
              <a:lnSpc>
                <a:spcPts val="3254"/>
              </a:lnSpc>
            </a:pPr>
            <a:r>
              <a:rPr lang="en-US" sz="2400" dirty="0">
                <a:solidFill>
                  <a:schemeClr val="accent3">
                    <a:lumMod val="40000"/>
                    <a:lumOff val="60000"/>
                  </a:schemeClr>
                </a:solidFill>
                <a:latin typeface="Times New Roman" panose="02020603050405020304" pitchFamily="18" charset="0"/>
                <a:cs typeface="Times New Roman" panose="02020603050405020304" pitchFamily="18" charset="0"/>
              </a:rPr>
              <a:t>India spends only Rs. 1657 which Is only 1.28% of GDP which is low as compared to 7.7% of Maldives, and even 1.4% of Indonesia .At present ,In India on healthcare for an individual, 30% constitutes government funding.</a:t>
            </a:r>
          </a:p>
        </p:txBody>
      </p:sp>
      <p:sp>
        <p:nvSpPr>
          <p:cNvPr id="6" name="TextBox 6"/>
          <p:cNvSpPr txBox="1"/>
          <p:nvPr/>
        </p:nvSpPr>
        <p:spPr>
          <a:xfrm>
            <a:off x="4606310" y="3214694"/>
            <a:ext cx="12011147" cy="615553"/>
          </a:xfrm>
          <a:prstGeom prst="rect">
            <a:avLst/>
          </a:prstGeom>
        </p:spPr>
        <p:txBody>
          <a:bodyPr wrap="square" lIns="0" tIns="0" rIns="0" bIns="0" rtlCol="0" anchor="t">
            <a:spAutoFit/>
          </a:bodyPr>
          <a:lstStyle/>
          <a:p>
            <a:pPr algn="ctr">
              <a:lnSpc>
                <a:spcPts val="4759"/>
              </a:lnSpc>
            </a:pPr>
            <a:r>
              <a:rPr lang="en-US" sz="4000" dirty="0">
                <a:solidFill>
                  <a:schemeClr val="bg1">
                    <a:lumMod val="95000"/>
                  </a:schemeClr>
                </a:solidFill>
                <a:latin typeface="Avenir Next LT Pro" panose="020B0504020202020204" pitchFamily="34" charset="77"/>
                <a:cs typeface="Times New Roman" panose="02020603050405020304" pitchFamily="18" charset="0"/>
              </a:rPr>
              <a:t>Insufficient Medical Research and Lack of Funding  </a:t>
            </a:r>
          </a:p>
        </p:txBody>
      </p:sp>
      <p:sp>
        <p:nvSpPr>
          <p:cNvPr id="7" name="TextBox 7"/>
          <p:cNvSpPr txBox="1"/>
          <p:nvPr/>
        </p:nvSpPr>
        <p:spPr>
          <a:xfrm>
            <a:off x="4953000" y="3974826"/>
            <a:ext cx="13335000" cy="807847"/>
          </a:xfrm>
          <a:prstGeom prst="rect">
            <a:avLst/>
          </a:prstGeom>
        </p:spPr>
        <p:txBody>
          <a:bodyPr wrap="square" lIns="0" tIns="0" rIns="0" bIns="0" rtlCol="0" anchor="t">
            <a:spAutoFit/>
          </a:bodyPr>
          <a:lstStyle/>
          <a:p>
            <a:pPr algn="ctr">
              <a:lnSpc>
                <a:spcPts val="3247"/>
              </a:lnSpc>
            </a:pPr>
            <a:r>
              <a:rPr lang="en-US" sz="2400" dirty="0">
                <a:solidFill>
                  <a:schemeClr val="accent3">
                    <a:lumMod val="40000"/>
                    <a:lumOff val="60000"/>
                  </a:schemeClr>
                </a:solidFill>
                <a:latin typeface="Times New Roman" panose="02020603050405020304" pitchFamily="18" charset="0"/>
                <a:cs typeface="Times New Roman" panose="02020603050405020304" pitchFamily="18" charset="0"/>
              </a:rPr>
              <a:t>During 2011-12 the total funding available for funding in India was $1.42 billion, which was about 0.09% of the GDP at the time, only 0.02% from the public peripherals.  </a:t>
            </a:r>
          </a:p>
        </p:txBody>
      </p:sp>
      <p:sp>
        <p:nvSpPr>
          <p:cNvPr id="8" name="TextBox 8"/>
          <p:cNvSpPr txBox="1"/>
          <p:nvPr/>
        </p:nvSpPr>
        <p:spPr>
          <a:xfrm>
            <a:off x="5005310" y="5569487"/>
            <a:ext cx="7947204" cy="615553"/>
          </a:xfrm>
          <a:prstGeom prst="rect">
            <a:avLst/>
          </a:prstGeom>
        </p:spPr>
        <p:txBody>
          <a:bodyPr wrap="square" lIns="0" tIns="0" rIns="0" bIns="0" rtlCol="0" anchor="t">
            <a:spAutoFit/>
          </a:bodyPr>
          <a:lstStyle/>
          <a:p>
            <a:pPr algn="ctr">
              <a:lnSpc>
                <a:spcPts val="4759"/>
              </a:lnSpc>
            </a:pPr>
            <a:r>
              <a:rPr lang="en-US" sz="4000" dirty="0">
                <a:solidFill>
                  <a:schemeClr val="bg1">
                    <a:lumMod val="95000"/>
                  </a:schemeClr>
                </a:solidFill>
                <a:latin typeface="Avenir Next LT Pro" panose="020B0504020202020204" pitchFamily="34" charset="77"/>
                <a:cs typeface="Times New Roman" panose="02020603050405020304" pitchFamily="18" charset="0"/>
              </a:rPr>
              <a:t>Unmanageable Patient-load </a:t>
            </a:r>
          </a:p>
        </p:txBody>
      </p:sp>
      <p:sp>
        <p:nvSpPr>
          <p:cNvPr id="9" name="TextBox 9"/>
          <p:cNvSpPr txBox="1"/>
          <p:nvPr/>
        </p:nvSpPr>
        <p:spPr>
          <a:xfrm>
            <a:off x="3446999" y="6275003"/>
            <a:ext cx="13727908" cy="807914"/>
          </a:xfrm>
          <a:prstGeom prst="rect">
            <a:avLst/>
          </a:prstGeom>
        </p:spPr>
        <p:txBody>
          <a:bodyPr wrap="square" lIns="0" tIns="0" rIns="0" bIns="0" rtlCol="0" anchor="t">
            <a:spAutoFit/>
          </a:bodyPr>
          <a:lstStyle/>
          <a:p>
            <a:pPr algn="ctr">
              <a:lnSpc>
                <a:spcPts val="3244"/>
              </a:lnSpc>
            </a:pPr>
            <a:r>
              <a:rPr lang="en-US" sz="2400" dirty="0">
                <a:solidFill>
                  <a:schemeClr val="accent3">
                    <a:lumMod val="40000"/>
                    <a:lumOff val="60000"/>
                  </a:schemeClr>
                </a:solidFill>
                <a:latin typeface="Times New Roman" panose="02020603050405020304" pitchFamily="18" charset="0"/>
                <a:cs typeface="Times New Roman" panose="02020603050405020304" pitchFamily="18" charset="0"/>
              </a:rPr>
              <a:t>India has a dearth of beds, doctors, nurses, medicines etc. In short, India lacks in medical facilities. These kind of situations made it difficult for one to manage load whilst doing work efficiently. </a:t>
            </a:r>
          </a:p>
        </p:txBody>
      </p:sp>
      <p:sp>
        <p:nvSpPr>
          <p:cNvPr id="10" name="TextBox 10"/>
          <p:cNvSpPr txBox="1"/>
          <p:nvPr/>
        </p:nvSpPr>
        <p:spPr>
          <a:xfrm>
            <a:off x="5261456" y="7564027"/>
            <a:ext cx="7765087" cy="615553"/>
          </a:xfrm>
          <a:prstGeom prst="rect">
            <a:avLst/>
          </a:prstGeom>
        </p:spPr>
        <p:txBody>
          <a:bodyPr lIns="0" tIns="0" rIns="0" bIns="0" rtlCol="0" anchor="t">
            <a:spAutoFit/>
          </a:bodyPr>
          <a:lstStyle/>
          <a:p>
            <a:pPr algn="ctr">
              <a:lnSpc>
                <a:spcPts val="4759"/>
              </a:lnSpc>
            </a:pPr>
            <a:r>
              <a:rPr lang="en-US" sz="4000" dirty="0">
                <a:solidFill>
                  <a:schemeClr val="bg1">
                    <a:lumMod val="95000"/>
                  </a:schemeClr>
                </a:solidFill>
                <a:latin typeface="Avenir Next LT Pro" panose="020B0504020202020204" pitchFamily="34" charset="77"/>
                <a:cs typeface="Times New Roman" panose="02020603050405020304" pitchFamily="18" charset="0"/>
              </a:rPr>
              <a:t>Neglect of Rural Population </a:t>
            </a:r>
          </a:p>
        </p:txBody>
      </p:sp>
      <p:sp>
        <p:nvSpPr>
          <p:cNvPr id="11" name="TextBox 11"/>
          <p:cNvSpPr txBox="1"/>
          <p:nvPr/>
        </p:nvSpPr>
        <p:spPr>
          <a:xfrm>
            <a:off x="6120043" y="8179580"/>
            <a:ext cx="11659079" cy="1217422"/>
          </a:xfrm>
          <a:prstGeom prst="rect">
            <a:avLst/>
          </a:prstGeom>
        </p:spPr>
        <p:txBody>
          <a:bodyPr lIns="0" tIns="0" rIns="0" bIns="0" rtlCol="0" anchor="t">
            <a:spAutoFit/>
          </a:bodyPr>
          <a:lstStyle/>
          <a:p>
            <a:pPr>
              <a:lnSpc>
                <a:spcPts val="3247"/>
              </a:lnSpc>
            </a:pPr>
            <a:r>
              <a:rPr lang="en-US" sz="2400" dirty="0">
                <a:solidFill>
                  <a:schemeClr val="accent3">
                    <a:lumMod val="40000"/>
                    <a:lumOff val="60000"/>
                  </a:schemeClr>
                </a:solidFill>
                <a:latin typeface="Times New Roman" panose="02020603050405020304" pitchFamily="18" charset="0"/>
                <a:cs typeface="Times New Roman" panose="02020603050405020304" pitchFamily="18" charset="0"/>
              </a:rPr>
              <a:t>According to health information only 31.5% of hospitals and 16% hospital beds are situated in rural areas where 75% of total population resides. We can therefore say that, Health care infrastructure is heavily skewed in favor of urban areas.</a:t>
            </a:r>
          </a:p>
        </p:txBody>
      </p:sp>
      <p:pic>
        <p:nvPicPr>
          <p:cNvPr id="15" name="Picture 14" descr="Chart&#10;&#10;Description automatically generated">
            <a:extLst>
              <a:ext uri="{FF2B5EF4-FFF2-40B4-BE49-F238E27FC236}">
                <a16:creationId xmlns:a16="http://schemas.microsoft.com/office/drawing/2014/main" id="{DAF79941-B46A-C847-B874-B9DB266B56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2155317"/>
            <a:ext cx="4606311" cy="3654905"/>
          </a:xfrm>
          <a:prstGeom prst="rect">
            <a:avLst/>
          </a:prstGeom>
        </p:spPr>
      </p:pic>
      <p:pic>
        <p:nvPicPr>
          <p:cNvPr id="17" name="Picture 16">
            <a:extLst>
              <a:ext uri="{FF2B5EF4-FFF2-40B4-BE49-F238E27FC236}">
                <a16:creationId xmlns:a16="http://schemas.microsoft.com/office/drawing/2014/main" id="{535FB97B-99F5-B248-8F66-5F56C06860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819048"/>
            <a:ext cx="3048000" cy="44679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949944" y="7640392"/>
            <a:ext cx="4618713" cy="2788023"/>
          </a:xfrm>
          <a:prstGeom prst="rect">
            <a:avLst/>
          </a:prstGeom>
        </p:spPr>
      </p:pic>
      <p:pic>
        <p:nvPicPr>
          <p:cNvPr id="3" name="Picture 3"/>
          <p:cNvPicPr>
            <a:picLocks noChangeAspect="1"/>
          </p:cNvPicPr>
          <p:nvPr/>
        </p:nvPicPr>
        <p:blipFill>
          <a:blip r:embed="rId4"/>
          <a:srcRect/>
          <a:stretch>
            <a:fillRect/>
          </a:stretch>
        </p:blipFill>
        <p:spPr>
          <a:xfrm>
            <a:off x="14541040" y="204784"/>
            <a:ext cx="3746960" cy="2810220"/>
          </a:xfrm>
          <a:prstGeom prst="rect">
            <a:avLst/>
          </a:prstGeom>
        </p:spPr>
      </p:pic>
      <p:sp>
        <p:nvSpPr>
          <p:cNvPr id="4" name="TextBox 4"/>
          <p:cNvSpPr txBox="1"/>
          <p:nvPr/>
        </p:nvSpPr>
        <p:spPr>
          <a:xfrm>
            <a:off x="-622512" y="389643"/>
            <a:ext cx="8538270" cy="819150"/>
          </a:xfrm>
          <a:prstGeom prst="rect">
            <a:avLst/>
          </a:prstGeom>
        </p:spPr>
        <p:txBody>
          <a:bodyPr lIns="0" tIns="0" rIns="0" bIns="0" rtlCol="0" anchor="t">
            <a:spAutoFit/>
          </a:bodyPr>
          <a:lstStyle/>
          <a:p>
            <a:pPr algn="ctr">
              <a:lnSpc>
                <a:spcPts val="6401"/>
              </a:lnSpc>
            </a:pPr>
            <a:r>
              <a:rPr lang="en-US" sz="5700" dirty="0">
                <a:solidFill>
                  <a:srgbClr val="B76730"/>
                </a:solidFill>
                <a:latin typeface="Avenir Next LT Pro" panose="020B0504020202020204" pitchFamily="34" charset="77"/>
                <a:cs typeface="Times New Roman" panose="02020603050405020304" pitchFamily="18" charset="0"/>
              </a:rPr>
              <a:t> Proposed Solutions</a:t>
            </a:r>
          </a:p>
        </p:txBody>
      </p:sp>
      <p:sp>
        <p:nvSpPr>
          <p:cNvPr id="5" name="TextBox 5"/>
          <p:cNvSpPr txBox="1"/>
          <p:nvPr/>
        </p:nvSpPr>
        <p:spPr>
          <a:xfrm>
            <a:off x="0" y="1464702"/>
            <a:ext cx="15169058" cy="615553"/>
          </a:xfrm>
          <a:prstGeom prst="rect">
            <a:avLst/>
          </a:prstGeom>
        </p:spPr>
        <p:txBody>
          <a:bodyPr lIns="0" tIns="0" rIns="0" bIns="0" rtlCol="0" anchor="t">
            <a:spAutoFit/>
          </a:bodyPr>
          <a:lstStyle/>
          <a:p>
            <a:pPr algn="ctr">
              <a:lnSpc>
                <a:spcPts val="4759"/>
              </a:lnSpc>
            </a:pPr>
            <a:r>
              <a:rPr lang="en-US" sz="4000" dirty="0">
                <a:solidFill>
                  <a:srgbClr val="F3D1BB"/>
                </a:solidFill>
                <a:latin typeface="Avenir Next LT Pro" panose="020B0504020202020204" pitchFamily="34" charset="77"/>
                <a:cs typeface="Times New Roman" panose="02020603050405020304" pitchFamily="18" charset="0"/>
              </a:rPr>
              <a:t>Telemedicine, Tele-conferencing and Mobile Medical Units </a:t>
            </a:r>
          </a:p>
        </p:txBody>
      </p:sp>
      <p:sp>
        <p:nvSpPr>
          <p:cNvPr id="6" name="TextBox 6"/>
          <p:cNvSpPr txBox="1"/>
          <p:nvPr/>
        </p:nvSpPr>
        <p:spPr>
          <a:xfrm>
            <a:off x="685800" y="2120065"/>
            <a:ext cx="13855239" cy="1707199"/>
          </a:xfrm>
          <a:prstGeom prst="rect">
            <a:avLst/>
          </a:prstGeom>
        </p:spPr>
        <p:txBody>
          <a:bodyPr wrap="square" lIns="0" tIns="0" rIns="0" bIns="0" rtlCol="0" anchor="t">
            <a:spAutoFit/>
          </a:bodyPr>
          <a:lstStyle/>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The telemedicine units have a well-equipped infrastructure and work on a hub-and-spoke model.</a:t>
            </a:r>
          </a:p>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Doctors based in a central hub consult patients virtually, whilst a trained nurse facilitates in remote locations where patients reside.</a:t>
            </a:r>
          </a:p>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 The mobile medical units on the other hand, have trained medical officers and nurses.. </a:t>
            </a:r>
          </a:p>
        </p:txBody>
      </p:sp>
      <p:sp>
        <p:nvSpPr>
          <p:cNvPr id="7" name="TextBox 7"/>
          <p:cNvSpPr txBox="1"/>
          <p:nvPr/>
        </p:nvSpPr>
        <p:spPr>
          <a:xfrm>
            <a:off x="3113237" y="4513927"/>
            <a:ext cx="14938277" cy="1231106"/>
          </a:xfrm>
          <a:prstGeom prst="rect">
            <a:avLst/>
          </a:prstGeom>
        </p:spPr>
        <p:txBody>
          <a:bodyPr wrap="square" lIns="0" tIns="0" rIns="0" bIns="0" rtlCol="0" anchor="t">
            <a:spAutoFit/>
          </a:bodyPr>
          <a:lstStyle/>
          <a:p>
            <a:pPr algn="ctr">
              <a:lnSpc>
                <a:spcPts val="4759"/>
              </a:lnSpc>
            </a:pPr>
            <a:r>
              <a:rPr lang="en-US" sz="4000" dirty="0">
                <a:solidFill>
                  <a:srgbClr val="F3D1BB"/>
                </a:solidFill>
                <a:latin typeface="Times New Roman" panose="02020603050405020304" pitchFamily="18" charset="0"/>
                <a:cs typeface="Times New Roman" panose="02020603050405020304" pitchFamily="18" charset="0"/>
              </a:rPr>
              <a:t>Ambience Management And Structural Reforms to Existing PHCs and Hospitals</a:t>
            </a:r>
          </a:p>
        </p:txBody>
      </p:sp>
      <p:sp>
        <p:nvSpPr>
          <p:cNvPr id="8" name="TextBox 8"/>
          <p:cNvSpPr txBox="1"/>
          <p:nvPr/>
        </p:nvSpPr>
        <p:spPr>
          <a:xfrm>
            <a:off x="3349723" y="5818132"/>
            <a:ext cx="14938277" cy="1271182"/>
          </a:xfrm>
          <a:prstGeom prst="rect">
            <a:avLst/>
          </a:prstGeom>
        </p:spPr>
        <p:txBody>
          <a:bodyPr lIns="0" tIns="0" rIns="0" bIns="0" rtlCol="0" anchor="t">
            <a:spAutoFit/>
          </a:bodyPr>
          <a:lstStyle/>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Mohalla clinics can be a good alternative while in villages SCs and PHCs should be strengthened. </a:t>
            </a:r>
          </a:p>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This can be achieved with minimum cost and maximum efficiency.</a:t>
            </a:r>
          </a:p>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Online monitoring of all the facilities of a health center can be done.</a:t>
            </a:r>
          </a:p>
        </p:txBody>
      </p:sp>
      <p:sp>
        <p:nvSpPr>
          <p:cNvPr id="9" name="TextBox 9"/>
          <p:cNvSpPr txBox="1"/>
          <p:nvPr/>
        </p:nvSpPr>
        <p:spPr>
          <a:xfrm>
            <a:off x="-1592412" y="7573717"/>
            <a:ext cx="12411273" cy="615553"/>
          </a:xfrm>
          <a:prstGeom prst="rect">
            <a:avLst/>
          </a:prstGeom>
        </p:spPr>
        <p:txBody>
          <a:bodyPr lIns="0" tIns="0" rIns="0" bIns="0" rtlCol="0" anchor="t">
            <a:spAutoFit/>
          </a:bodyPr>
          <a:lstStyle/>
          <a:p>
            <a:pPr algn="ctr">
              <a:lnSpc>
                <a:spcPts val="4759"/>
              </a:lnSpc>
            </a:pPr>
            <a:r>
              <a:rPr lang="en-US" sz="4000" dirty="0">
                <a:solidFill>
                  <a:srgbClr val="F3D1BB"/>
                </a:solidFill>
                <a:latin typeface="Times New Roman" panose="02020603050405020304" pitchFamily="18" charset="0"/>
                <a:cs typeface="Times New Roman" panose="02020603050405020304" pitchFamily="18" charset="0"/>
              </a:rPr>
              <a:t>Building Capacity of Frontline Workers </a:t>
            </a:r>
          </a:p>
        </p:txBody>
      </p:sp>
      <p:sp>
        <p:nvSpPr>
          <p:cNvPr id="10" name="TextBox 10"/>
          <p:cNvSpPr txBox="1"/>
          <p:nvPr/>
        </p:nvSpPr>
        <p:spPr>
          <a:xfrm>
            <a:off x="0" y="8189270"/>
            <a:ext cx="14401800" cy="1707199"/>
          </a:xfrm>
          <a:prstGeom prst="rect">
            <a:avLst/>
          </a:prstGeom>
        </p:spPr>
        <p:txBody>
          <a:bodyPr wrap="square" lIns="0" tIns="0" rIns="0" bIns="0" rtlCol="0" anchor="t">
            <a:spAutoFit/>
          </a:bodyPr>
          <a:lstStyle/>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To meet shortage of trained staff preference should be given to local people.</a:t>
            </a:r>
          </a:p>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 To solve problem of abstaining, local people should be trained and posted in SCs, PHCs and CHCs of difficult/ tribal and hilly areas.</a:t>
            </a:r>
          </a:p>
          <a:p>
            <a:pPr marL="518160" lvl="1" indent="-259080">
              <a:lnSpc>
                <a:spcPts val="3359"/>
              </a:lnSpc>
              <a:buFont typeface="Arial"/>
              <a:buChar char="•"/>
            </a:pPr>
            <a:r>
              <a:rPr lang="en-US" sz="2400" dirty="0">
                <a:solidFill>
                  <a:srgbClr val="F6F5F2"/>
                </a:solidFill>
                <a:latin typeface="Times New Roman" panose="02020603050405020304" pitchFamily="18" charset="0"/>
                <a:cs typeface="Times New Roman" panose="02020603050405020304" pitchFamily="18" charset="0"/>
              </a:rPr>
              <a:t>Skills of good performing ASHA, ANM workers and nurses should be upgraded a</a:t>
            </a: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{332B7C10-055E-1B4A-9240-296B2631528E}tf10001119</Template>
  <TotalTime>102</TotalTime>
  <Words>3771</Words>
  <Application>Microsoft Macintosh PowerPoint</Application>
  <PresentationFormat>Custom</PresentationFormat>
  <Paragraphs>211</Paragraphs>
  <Slides>28</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28</vt:i4>
      </vt:variant>
    </vt:vector>
  </HeadingPairs>
  <TitlesOfParts>
    <vt:vector size="42" baseType="lpstr">
      <vt:lpstr>Times New Roman</vt:lpstr>
      <vt:lpstr>Gill Sans MT</vt:lpstr>
      <vt:lpstr>ACADEMY ENGRAVED LET PLAIN:1.0</vt:lpstr>
      <vt:lpstr>DM Sans Bold</vt:lpstr>
      <vt:lpstr>Calibri</vt:lpstr>
      <vt:lpstr>Arial</vt:lpstr>
      <vt:lpstr>Open Sans Bold</vt:lpstr>
      <vt:lpstr>Avenir Next LT Pro</vt:lpstr>
      <vt:lpstr>Calibri Light</vt:lpstr>
      <vt:lpstr>Symbol</vt:lpstr>
      <vt:lpstr>Open Sans</vt:lpstr>
      <vt:lpstr>Gallery</vt:lpstr>
      <vt:lpstr>1_Gallery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Health Care System</dc:title>
  <cp:lastModifiedBy>Sayantan Pal</cp:lastModifiedBy>
  <cp:revision>7</cp:revision>
  <dcterms:created xsi:type="dcterms:W3CDTF">2006-08-16T00:00:00Z</dcterms:created>
  <dcterms:modified xsi:type="dcterms:W3CDTF">2022-04-01T08:38:32Z</dcterms:modified>
  <dc:identifier>DAE8jiTNLY4</dc:identifier>
</cp:coreProperties>
</file>